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56"/>
  </p:notesMasterIdLst>
  <p:handoutMasterIdLst>
    <p:handoutMasterId r:id="rId57"/>
  </p:handoutMasterIdLst>
  <p:sldIdLst>
    <p:sldId id="256" r:id="rId2"/>
    <p:sldId id="272" r:id="rId3"/>
    <p:sldId id="275" r:id="rId4"/>
    <p:sldId id="287" r:id="rId5"/>
    <p:sldId id="301" r:id="rId6"/>
    <p:sldId id="314" r:id="rId7"/>
    <p:sldId id="315" r:id="rId8"/>
    <p:sldId id="307" r:id="rId9"/>
    <p:sldId id="302" r:id="rId10"/>
    <p:sldId id="373" r:id="rId11"/>
    <p:sldId id="374" r:id="rId12"/>
    <p:sldId id="375" r:id="rId13"/>
    <p:sldId id="326" r:id="rId14"/>
    <p:sldId id="327" r:id="rId15"/>
    <p:sldId id="318" r:id="rId16"/>
    <p:sldId id="319" r:id="rId17"/>
    <p:sldId id="320" r:id="rId18"/>
    <p:sldId id="321" r:id="rId19"/>
    <p:sldId id="322" r:id="rId20"/>
    <p:sldId id="323" r:id="rId21"/>
    <p:sldId id="310" r:id="rId22"/>
    <p:sldId id="303" r:id="rId23"/>
    <p:sldId id="329" r:id="rId24"/>
    <p:sldId id="330" r:id="rId25"/>
    <p:sldId id="331" r:id="rId26"/>
    <p:sldId id="346" r:id="rId27"/>
    <p:sldId id="348" r:id="rId28"/>
    <p:sldId id="349" r:id="rId29"/>
    <p:sldId id="350" r:id="rId30"/>
    <p:sldId id="351" r:id="rId31"/>
    <p:sldId id="352" r:id="rId32"/>
    <p:sldId id="353" r:id="rId33"/>
    <p:sldId id="334" r:id="rId34"/>
    <p:sldId id="313" r:id="rId35"/>
    <p:sldId id="304" r:id="rId36"/>
    <p:sldId id="355" r:id="rId37"/>
    <p:sldId id="367" r:id="rId38"/>
    <p:sldId id="368" r:id="rId39"/>
    <p:sldId id="369" r:id="rId40"/>
    <p:sldId id="370" r:id="rId41"/>
    <p:sldId id="371" r:id="rId42"/>
    <p:sldId id="340" r:id="rId43"/>
    <p:sldId id="341" r:id="rId44"/>
    <p:sldId id="342" r:id="rId45"/>
    <p:sldId id="358" r:id="rId46"/>
    <p:sldId id="359" r:id="rId47"/>
    <p:sldId id="360" r:id="rId48"/>
    <p:sldId id="361" r:id="rId49"/>
    <p:sldId id="362" r:id="rId50"/>
    <p:sldId id="363" r:id="rId51"/>
    <p:sldId id="372" r:id="rId52"/>
    <p:sldId id="365" r:id="rId53"/>
    <p:sldId id="357" r:id="rId54"/>
    <p:sldId id="344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47" autoAdjust="0"/>
    <p:restoredTop sz="90965" autoAdjust="0"/>
  </p:normalViewPr>
  <p:slideViewPr>
    <p:cSldViewPr>
      <p:cViewPr>
        <p:scale>
          <a:sx n="100" d="100"/>
          <a:sy n="100" d="100"/>
        </p:scale>
        <p:origin x="2484" y="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-380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BEE2B-C8D4-49CD-B9EF-E9CEA439A49A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EAADF-498B-481E-94B0-F1C6789B73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09127-A070-493D-9630-E31AA50BF38D}" type="datetimeFigureOut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C6795-75E5-469C-9703-EE648AEE42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4FEBE-612B-49DB-ADD4-DE384D26A4D8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107504" y="116632"/>
            <a:ext cx="8928992" cy="6408712"/>
          </a:xfrm>
          <a:prstGeom prst="roundRect">
            <a:avLst>
              <a:gd name="adj" fmla="val 32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AC26EF9-0A6C-4422-B12F-D34BA3BCEBD2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74F735A-6325-4927-8185-1EF90A5B4E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1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1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1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1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1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pn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oleObject" Target="../embeddings/oleObject2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oleObject" Target="../embeddings/oleObject25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4.png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oleObject" Target="../embeddings/oleObject30.bin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oleObject" Target="../embeddings/oleObject34.bin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6.bin"/><Relationship Id="rId5" Type="http://schemas.openxmlformats.org/officeDocument/2006/relationships/oleObject" Target="../embeddings/oleObject35.bin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oleObject" Target="../embeddings/oleObject42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4.bin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03.png"/><Relationship Id="rId9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oleObject" Target="../embeddings/oleObject46.bin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67544" y="2564904"/>
            <a:ext cx="8388424" cy="1368152"/>
          </a:xfrm>
          <a:prstGeom prst="rect">
            <a:avLst/>
          </a:prstGeom>
        </p:spPr>
        <p:txBody>
          <a:bodyPr vert="horz" lIns="45720" rIns="4572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lvl="0">
              <a:spcBef>
                <a:spcPct val="0"/>
              </a:spcBef>
            </a:pPr>
            <a:r>
              <a:rPr kumimoji="0" lang="en-US" altLang="ko-KR" sz="3200" b="1" i="0" u="none" strike="noStrike" kern="120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</a:t>
            </a:r>
            <a:r>
              <a:rPr kumimoji="0" lang="ko-KR" altLang="en-US" sz="3200" b="1" i="0" u="none" strike="noStrike" kern="1200" cap="none" spc="150" normalizeH="0" baseline="0" noProof="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장 대표적인 뷰</a:t>
            </a:r>
            <a:endParaRPr kumimoji="0" lang="ko-KR" altLang="en-US" sz="4000" b="1" i="0" u="none" strike="noStrike" kern="1200" cap="none" spc="150" normalizeH="0" baseline="0" noProof="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</p:spTree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색상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리소스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(Text,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View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colors): 9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장 참고</a:t>
            </a:r>
          </a:p>
        </p:txBody>
      </p:sp>
      <p:grpSp>
        <p:nvGrpSpPr>
          <p:cNvPr id="2" name="그룹 51"/>
          <p:cNvGrpSpPr/>
          <p:nvPr/>
        </p:nvGrpSpPr>
        <p:grpSpPr>
          <a:xfrm>
            <a:off x="292710" y="457389"/>
            <a:ext cx="3559210" cy="144016"/>
            <a:chOff x="292710" y="457389"/>
            <a:chExt cx="3559210" cy="144016"/>
          </a:xfrm>
        </p:grpSpPr>
        <p:cxnSp>
          <p:nvCxnSpPr>
            <p:cNvPr id="120" name="직선 화살표 연결선 119"/>
            <p:cNvCxnSpPr/>
            <p:nvPr/>
          </p:nvCxnSpPr>
          <p:spPr>
            <a:xfrm>
              <a:off x="395536" y="531262"/>
              <a:ext cx="3456384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23528" y="620688"/>
            <a:ext cx="8424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색상 리소스는 빛의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3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요소인 </a:t>
            </a:r>
            <a:r>
              <a:rPr lang="ko-KR" altLang="ko-KR" sz="14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빨강</a:t>
            </a:r>
            <a:r>
              <a:rPr lang="x-none" altLang="ko-KR" sz="1400" b="1" kern="100" baseline="30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Red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, </a:t>
            </a:r>
            <a:r>
              <a:rPr lang="ko-KR" altLang="ko-KR" sz="1400" b="1" kern="1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초록</a:t>
            </a:r>
            <a:r>
              <a:rPr lang="x-none" altLang="ko-KR" sz="1400" b="1" kern="100" baseline="30000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Green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, </a:t>
            </a:r>
            <a:r>
              <a:rPr lang="ko-KR" altLang="ko-KR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파랑</a:t>
            </a:r>
            <a:r>
              <a:rPr lang="x-none" altLang="ko-KR" sz="1400" b="1" kern="100" baseline="300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Blue</a:t>
            </a:r>
            <a:r>
              <a:rPr lang="ko-KR" altLang="ko-KR" sz="1400" b="1" kern="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으로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색을 표현하는 값을 말한다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. </a:t>
            </a:r>
            <a:endParaRPr lang="en-US" altLang="ko-KR" sz="1400" b="1" kern="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   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이 세가지 색을 </a:t>
            </a:r>
            <a:r>
              <a:rPr lang="x-none" altLang="ko-KR" sz="14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R</a:t>
            </a:r>
            <a:r>
              <a:rPr lang="x-none" altLang="ko-KR" sz="1400" b="1" kern="100" dirty="0">
                <a:solidFill>
                  <a:srgbClr val="00FF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G</a:t>
            </a:r>
            <a:r>
              <a:rPr lang="x-none" altLang="ko-KR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B</a:t>
            </a:r>
            <a:r>
              <a:rPr lang="ko-KR" altLang="ko-KR" sz="1400" b="1" kern="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라고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하며 각각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0</a:t>
            </a:r>
            <a:r>
              <a:rPr lang="ko-KR" altLang="ko-KR" sz="1400" b="1" kern="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부터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255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까지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16</a:t>
            </a:r>
            <a:r>
              <a:rPr lang="ko-KR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진수로 표현한 값을 사용한다</a:t>
            </a:r>
            <a:r>
              <a:rPr lang="x-none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.</a:t>
            </a:r>
            <a:endParaRPr lang="en-US" altLang="ko-KR" sz="1400" b="1" kern="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Times New Roman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80510" y="1428015"/>
            <a:ext cx="5287634" cy="3729177"/>
            <a:chOff x="364486" y="1772816"/>
            <a:chExt cx="5287634" cy="3729177"/>
          </a:xfrm>
        </p:grpSpPr>
        <p:sp>
          <p:nvSpPr>
            <p:cNvPr id="25" name="TextBox 24"/>
            <p:cNvSpPr txBox="1"/>
            <p:nvPr/>
          </p:nvSpPr>
          <p:spPr>
            <a:xfrm>
              <a:off x="578800" y="2730085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Alpha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투명도             빨강            초록 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0~F      0~F     0~F      0~F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8800" y="1772816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빨강               초록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0~F      0~F      0~F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 flipV="1">
              <a:off x="364486" y="2630072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578800" y="4701774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Alpha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투명도              빨강            초록 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00~FF   00~FF  00~FF   00~FF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800" y="3734980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빨강             초록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00~FF  00~FF   00~FF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007824" y="2874101"/>
              <a:ext cx="990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#ARGB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07824" y="1987130"/>
              <a:ext cx="8219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#RGB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007824" y="4845790"/>
              <a:ext cx="16442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#AARRGGBB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007824" y="3836704"/>
              <a:ext cx="1307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#RRGGBB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64486" y="2110956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364486" y="3630204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cxnSp>
          <p:nvCxnSpPr>
            <p:cNvPr id="36" name="직선 연결선 35"/>
            <p:cNvCxnSpPr/>
            <p:nvPr/>
          </p:nvCxnSpPr>
          <p:spPr>
            <a:xfrm flipV="1">
              <a:off x="364486" y="4630336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sp>
          <p:nvSpPr>
            <p:cNvPr id="37" name="모서리가 둥근 직사각형 36"/>
            <p:cNvSpPr/>
            <p:nvPr/>
          </p:nvSpPr>
          <p:spPr>
            <a:xfrm>
              <a:off x="364486" y="3006312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64486" y="398739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64486" y="4935138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67544" y="5028241"/>
            <a:ext cx="84249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</a:t>
            </a:r>
            <a:r>
              <a:rPr lang="ko-KR" altLang="en-US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파란색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endParaRPr lang="en-US" altLang="ko-KR" sz="1400" b="1" kern="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   #RGB 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포맷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: #00F, #ARGB: #F00F, #RRGGBB: #0000FF, 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#AARRGGBB: #FF000000FF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</a:t>
            </a:r>
            <a:r>
              <a:rPr lang="ko-KR" altLang="en-US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노란색 </a:t>
            </a:r>
            <a:endParaRPr lang="en-US" altLang="ko-KR" sz="1400" b="1" kern="10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   #RGB 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포맷</a:t>
            </a:r>
            <a:r>
              <a:rPr lang="en-US" altLang="ko-KR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: #FF0, #ARGB: #FFF0, #RRGGBB: #FFFF00,  #AARRGGBB: #FFFFFF00</a:t>
            </a:r>
          </a:p>
        </p:txBody>
      </p:sp>
    </p:spTree>
    <p:extLst>
      <p:ext uri="{BB962C8B-B14F-4D97-AF65-F5344CB8AC3E}">
        <p14:creationId xmlns:p14="http://schemas.microsoft.com/office/powerpoint/2010/main" val="337990759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Values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리소스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– Color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리소스</a:t>
            </a:r>
          </a:p>
        </p:txBody>
      </p:sp>
      <p:grpSp>
        <p:nvGrpSpPr>
          <p:cNvPr id="2" name="그룹 51"/>
          <p:cNvGrpSpPr/>
          <p:nvPr/>
        </p:nvGrpSpPr>
        <p:grpSpPr>
          <a:xfrm>
            <a:off x="292710" y="457389"/>
            <a:ext cx="3559210" cy="144016"/>
            <a:chOff x="292710" y="457389"/>
            <a:chExt cx="3559210" cy="144016"/>
          </a:xfrm>
        </p:grpSpPr>
        <p:cxnSp>
          <p:nvCxnSpPr>
            <p:cNvPr id="120" name="직선 화살표 연결선 119"/>
            <p:cNvCxnSpPr/>
            <p:nvPr/>
          </p:nvCxnSpPr>
          <p:spPr>
            <a:xfrm>
              <a:off x="395536" y="531262"/>
              <a:ext cx="3456384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069" y="1052736"/>
            <a:ext cx="5553075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085" y="2361990"/>
            <a:ext cx="51244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70"/>
          <p:cNvGrpSpPr/>
          <p:nvPr/>
        </p:nvGrpSpPr>
        <p:grpSpPr>
          <a:xfrm>
            <a:off x="4235774" y="2943019"/>
            <a:ext cx="535114" cy="285752"/>
            <a:chOff x="4235774" y="2943019"/>
            <a:chExt cx="535114" cy="285752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4235774" y="2943019"/>
              <a:ext cx="285752" cy="28575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554864" y="297159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4" name="그룹 71"/>
          <p:cNvGrpSpPr/>
          <p:nvPr/>
        </p:nvGrpSpPr>
        <p:grpSpPr>
          <a:xfrm>
            <a:off x="5012067" y="3262109"/>
            <a:ext cx="552454" cy="285752"/>
            <a:chOff x="5012067" y="3262109"/>
            <a:chExt cx="552454" cy="285752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5278769" y="3262109"/>
              <a:ext cx="285752" cy="285752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012067" y="328897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5" name="그룹 72"/>
          <p:cNvGrpSpPr/>
          <p:nvPr/>
        </p:nvGrpSpPr>
        <p:grpSpPr>
          <a:xfrm>
            <a:off x="4459613" y="4362254"/>
            <a:ext cx="1008112" cy="650922"/>
            <a:chOff x="4459613" y="4362254"/>
            <a:chExt cx="1008112" cy="650922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603629" y="4365104"/>
              <a:ext cx="864096" cy="64807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4459613" y="436225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4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6" name="그룹 69"/>
          <p:cNvGrpSpPr/>
          <p:nvPr/>
        </p:nvGrpSpPr>
        <p:grpSpPr>
          <a:xfrm>
            <a:off x="5010447" y="1600225"/>
            <a:ext cx="576064" cy="720080"/>
            <a:chOff x="5010447" y="1600225"/>
            <a:chExt cx="576064" cy="720080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154463" y="1600225"/>
              <a:ext cx="432048" cy="720080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5010447" y="1690473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51520" y="620688"/>
            <a:ext cx="8424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</a:t>
            </a:r>
            <a:r>
              <a:rPr kumimoji="1"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그림판으로</a:t>
            </a: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x-none" altLang="ko-KR" sz="14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R</a:t>
            </a:r>
            <a:r>
              <a:rPr lang="x-none" altLang="ko-KR" sz="1400" b="1" kern="100">
                <a:solidFill>
                  <a:srgbClr val="00FF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G</a:t>
            </a:r>
            <a:r>
              <a:rPr lang="x-none" altLang="ko-KR" sz="1400" b="1" kern="1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B</a:t>
            </a:r>
            <a:r>
              <a:rPr lang="en-US" altLang="ko-KR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ko-KR" altLang="en-US" sz="1400" b="1" kern="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색상값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추출하기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188741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Values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리소스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– Color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리소스</a:t>
            </a:r>
          </a:p>
        </p:txBody>
      </p:sp>
      <p:grpSp>
        <p:nvGrpSpPr>
          <p:cNvPr id="2" name="그룹 51"/>
          <p:cNvGrpSpPr/>
          <p:nvPr/>
        </p:nvGrpSpPr>
        <p:grpSpPr>
          <a:xfrm>
            <a:off x="292710" y="457389"/>
            <a:ext cx="3559210" cy="144016"/>
            <a:chOff x="292710" y="457389"/>
            <a:chExt cx="3559210" cy="144016"/>
          </a:xfrm>
        </p:grpSpPr>
        <p:cxnSp>
          <p:nvCxnSpPr>
            <p:cNvPr id="120" name="직선 화살표 연결선 119"/>
            <p:cNvCxnSpPr/>
            <p:nvPr/>
          </p:nvCxnSpPr>
          <p:spPr>
            <a:xfrm>
              <a:off x="395536" y="531262"/>
              <a:ext cx="3456384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51520" y="620688"/>
            <a:ext cx="842493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계산기로 </a:t>
            </a:r>
            <a:r>
              <a:rPr kumimoji="1"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16</a:t>
            </a:r>
            <a:r>
              <a:rPr kumimoji="1"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진수 </a:t>
            </a:r>
            <a:r>
              <a:rPr lang="x-none" altLang="ko-KR" sz="14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R</a:t>
            </a:r>
            <a:r>
              <a:rPr lang="x-none" altLang="ko-KR" sz="1400" b="1" kern="100">
                <a:solidFill>
                  <a:srgbClr val="00FF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G</a:t>
            </a:r>
            <a:r>
              <a:rPr lang="x-none" altLang="ko-KR" sz="1400" b="1" kern="1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B</a:t>
            </a:r>
            <a:r>
              <a:rPr lang="en-US" altLang="ko-KR" sz="1400" b="1" kern="1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</a:t>
            </a:r>
            <a:r>
              <a:rPr lang="ko-KR" altLang="en-US" sz="1400" b="1" kern="1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색상값</a:t>
            </a:r>
            <a:r>
              <a:rPr lang="ko-KR" altLang="en-US" sz="1400" b="1" kern="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계산하기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901" y="1844824"/>
            <a:ext cx="21717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44824"/>
            <a:ext cx="26003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1844824"/>
            <a:ext cx="40290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124744"/>
            <a:ext cx="8477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모서리가 둥근 직사각형 29"/>
          <p:cNvSpPr/>
          <p:nvPr/>
        </p:nvSpPr>
        <p:spPr>
          <a:xfrm>
            <a:off x="323529" y="1124745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536" y="2132856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3567" y="2752353"/>
            <a:ext cx="1821507" cy="20992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228185" y="256490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059832" y="3573016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1844824"/>
            <a:ext cx="40290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840917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텍스트 내용과 글꼴에 관련된 속성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263066" cy="144016"/>
            <a:chOff x="292710" y="457389"/>
            <a:chExt cx="226306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16024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23528" y="836712"/>
            <a:ext cx="280831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 크기를 설정하는 속성이다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95936" y="840904"/>
            <a:ext cx="489654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텍스트의 두 가지 스타일을 지정하는 속성이다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bold :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글자를 두껍게 표시한다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/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italic : </a:t>
            </a:r>
            <a:r>
              <a:rPr lang="ko-KR" altLang="en-US" sz="1200" i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글자를 기울여서 표시한다</a:t>
            </a:r>
            <a:endParaRPr lang="en-US" altLang="ko-KR" sz="1200" i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buFont typeface="Wingdings" pitchFamily="2" charset="2"/>
              <a:buChar char="§"/>
            </a:pPr>
            <a:endParaRPr lang="en-US" altLang="ko-KR" sz="1200" i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/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두 가지 속성값은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'|'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기호를 이용하여 조합하여 사용할 수도 있다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0">
              <a:buFont typeface="Wingdings" pitchFamily="2" charset="2"/>
              <a:buChar char="§"/>
            </a:pPr>
            <a:endParaRPr lang="en-US" altLang="ko-KR" sz="1200" i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528" y="2708920"/>
            <a:ext cx="856895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typeface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텍스트의 글자체를 설정하는 속성이다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설정 값은 아래와 같이 세 가지가 존재한다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sans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글자의 굵기가 같고 장식이 없는 글자체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serif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글자의 굵기가 다르고 장식이 있는 글자체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monospace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고정 폭의 글자체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8913" name="Object 1"/>
          <p:cNvGraphicFramePr>
            <a:graphicFrameLocks noChangeAspect="1"/>
          </p:cNvGraphicFramePr>
          <p:nvPr/>
        </p:nvGraphicFramePr>
        <p:xfrm>
          <a:off x="4644008" y="3429000"/>
          <a:ext cx="4008437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비트맵 이미지" r:id="rId3" imgW="4009524" imgH="2914286" progId="PBrush">
                  <p:embed/>
                </p:oleObj>
              </mc:Choice>
              <mc:Fallback>
                <p:oleObj name="비트맵 이미지" r:id="rId3" imgW="4009524" imgH="2914286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3429000"/>
                        <a:ext cx="4008437" cy="291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모서리가 둥근 직사각형 45"/>
          <p:cNvSpPr/>
          <p:nvPr/>
        </p:nvSpPr>
        <p:spPr>
          <a:xfrm>
            <a:off x="755576" y="3501008"/>
            <a:ext cx="3456384" cy="21602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755576" y="3861048"/>
            <a:ext cx="3600400" cy="216024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55576" y="4230613"/>
            <a:ext cx="2359099" cy="217562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텍스트 내용과 글꼴에 관련된 속성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263066" cy="144016"/>
            <a:chOff x="292710" y="457389"/>
            <a:chExt cx="226306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16024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23528" y="649263"/>
          <a:ext cx="3888432" cy="5588924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461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res/layout/textview_font.xml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5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5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100" b="1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100" b="1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"Hello </a:t>
                      </a:r>
                      <a:r>
                        <a:rPr lang="en-US" sz="11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android:textColor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"#F00"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android:textSize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android:textStyle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"normal"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android:typeface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"sans"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100" b="1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100" b="1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EditText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"Hello </a:t>
                      </a:r>
                      <a:r>
                        <a:rPr lang="en-US" sz="11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EditText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android:textColor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"#0F0"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android:textSize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"30dp"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android:textStyle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"italic"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android:typeface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"serif"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100" b="1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100" b="1" kern="0" dirty="0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Button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5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5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5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"Hello </a:t>
                      </a:r>
                      <a:r>
                        <a:rPr lang="en-US" sz="11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android:textColor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"#00F"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android:textSize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"40dp"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android:textStyle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"bold"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android:typeface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1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monospace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5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5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5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50" kern="100" dirty="0">
                        <a:latin typeface="맑은 고딕"/>
                        <a:cs typeface="Times New Roman"/>
                      </a:endParaRPr>
                    </a:p>
                  </a:txBody>
                  <a:tcPr marL="81742" marR="81742" marT="81742" marB="8174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836712"/>
            <a:ext cx="2574624" cy="215741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23" name="모서리가 둥근 직사각형 22"/>
          <p:cNvSpPr/>
          <p:nvPr/>
        </p:nvSpPr>
        <p:spPr>
          <a:xfrm>
            <a:off x="899592" y="2348880"/>
            <a:ext cx="2448272" cy="86409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355976" y="1268760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99592" y="3717032"/>
            <a:ext cx="2448272" cy="86409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355976" y="1600224"/>
            <a:ext cx="2016224" cy="36192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99592" y="5013176"/>
            <a:ext cx="2448272" cy="86409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55976" y="1988840"/>
            <a:ext cx="2592288" cy="936104"/>
          </a:xfrm>
          <a:prstGeom prst="roundRect">
            <a:avLst>
              <a:gd name="adj" fmla="val 1157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212976"/>
            <a:ext cx="2808312" cy="16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모서리가 둥근 직사각형 31"/>
          <p:cNvSpPr/>
          <p:nvPr/>
        </p:nvSpPr>
        <p:spPr>
          <a:xfrm>
            <a:off x="4998715" y="3789040"/>
            <a:ext cx="1075928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38292" y="4024114"/>
            <a:ext cx="881658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34100" y="3616449"/>
            <a:ext cx="881658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singleLine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03226" cy="144016"/>
            <a:chOff x="292710" y="457389"/>
            <a:chExt cx="370322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004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23528" y="908720"/>
          <a:ext cx="4464496" cy="3324860"/>
        </p:xfrm>
        <a:graphic>
          <a:graphicData uri="http://schemas.openxmlformats.org/drawingml/2006/table">
            <a:tbl>
              <a:tblPr/>
              <a:tblGrid>
                <a:gridCol w="4464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res/layout/textview_single_line.xml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908720"/>
            <a:ext cx="2928958" cy="1640516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4" name="모서리가 둥근 직사각형 23"/>
          <p:cNvSpPr/>
          <p:nvPr/>
        </p:nvSpPr>
        <p:spPr>
          <a:xfrm>
            <a:off x="611560" y="2204864"/>
            <a:ext cx="4104456" cy="86409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04048" y="1484784"/>
            <a:ext cx="2304256" cy="47736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5350" y="3501007"/>
            <a:ext cx="2236490" cy="1661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04048" y="2132856"/>
            <a:ext cx="2304256" cy="26134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04048" y="4797152"/>
            <a:ext cx="388843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ko-KR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워드랩핑</a:t>
            </a:r>
            <a:r>
              <a:rPr lang="en-US" altLang="ko-KR" sz="1400" b="1" baseline="30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Word Wrapping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텍스트뷰는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기본적으로 단어가 잘리지 않으면서 </a:t>
            </a:r>
            <a:r>
              <a:rPr lang="ko-KR" altLang="en-US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줄바꿈을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하는 </a:t>
            </a:r>
            <a:r>
              <a:rPr lang="ko-KR" altLang="en-US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워드랩핑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기능을 지원한다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이는 텍스트뷰의 오류가 아니니 오해하지 말자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4932040" y="3068960"/>
            <a:ext cx="3072973" cy="1640516"/>
            <a:chOff x="4932040" y="3068960"/>
            <a:chExt cx="3072973" cy="1640516"/>
          </a:xfrm>
        </p:grpSpPr>
        <p:pic>
          <p:nvPicPr>
            <p:cNvPr id="30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32040" y="3068960"/>
              <a:ext cx="2928958" cy="1640516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1" name="모서리가 둥근 직사각형 30"/>
            <p:cNvSpPr/>
            <p:nvPr/>
          </p:nvSpPr>
          <p:spPr>
            <a:xfrm>
              <a:off x="6839744" y="3640832"/>
              <a:ext cx="396552" cy="26134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위로 굽은 화살표 32"/>
            <p:cNvSpPr/>
            <p:nvPr/>
          </p:nvSpPr>
          <p:spPr>
            <a:xfrm rot="5400000" flipV="1">
              <a:off x="6822250" y="3771038"/>
              <a:ext cx="252028" cy="288032"/>
            </a:xfrm>
            <a:prstGeom prst="bentUpArrow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179146" y="3573016"/>
              <a:ext cx="82586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공간이</a:t>
              </a:r>
              <a:endPara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남았는데도</a:t>
              </a:r>
              <a:endParaRPr lang="en-US" altLang="ko-KR" sz="10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내려씀</a:t>
              </a:r>
            </a:p>
          </p:txBody>
        </p:sp>
      </p:grpSp>
      <p:cxnSp>
        <p:nvCxnSpPr>
          <p:cNvPr id="4" name="꺾인 연결선 3"/>
          <p:cNvCxnSpPr/>
          <p:nvPr/>
        </p:nvCxnSpPr>
        <p:spPr>
          <a:xfrm>
            <a:off x="5004048" y="2697444"/>
            <a:ext cx="2292068" cy="638"/>
          </a:xfrm>
          <a:prstGeom prst="bentConnector3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96136" y="265579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200dp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ellipsize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343186" cy="144016"/>
            <a:chOff x="292710" y="457389"/>
            <a:chExt cx="334318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24036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79512" y="692696"/>
          <a:ext cx="4392488" cy="5728618"/>
        </p:xfrm>
        <a:graphic>
          <a:graphicData uri="http://schemas.openxmlformats.org/drawingml/2006/table">
            <a:tbl>
              <a:tblPr/>
              <a:tblGrid>
                <a:gridCol w="439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6624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5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res/layout/textview_ellipsize.xml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“...”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1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android:ellipsize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"start"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android:ellipsize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"middle"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1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android:ellipsize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"end"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android:ellipsize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"marquee"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71579" marR="71579" marT="71579" marB="7157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692696"/>
            <a:ext cx="2428892" cy="208479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8" name="모서리가 둥근 직사각형 27"/>
          <p:cNvSpPr/>
          <p:nvPr/>
        </p:nvSpPr>
        <p:spPr bwMode="auto">
          <a:xfrm>
            <a:off x="4759449" y="1192762"/>
            <a:ext cx="285752" cy="28575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5778631" y="1597577"/>
            <a:ext cx="285752" cy="28575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6545398" y="1997630"/>
            <a:ext cx="285752" cy="28575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6631123" y="2407208"/>
            <a:ext cx="285752" cy="285752"/>
          </a:xfrm>
          <a:prstGeom prst="roundRect">
            <a:avLst/>
          </a:prstGeom>
          <a:solidFill>
            <a:srgbClr val="FF0000">
              <a:alpha val="3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83568" y="1988840"/>
            <a:ext cx="2304256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83568" y="3284984"/>
            <a:ext cx="2304256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568" y="4571603"/>
            <a:ext cx="2304256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568" y="5695156"/>
            <a:ext cx="2520280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788024" y="2996952"/>
            <a:ext cx="388843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ellipsize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속성값 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start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문장의 앞 부분을 생략하고 생략기호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...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을 문장 앞에 배치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middle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문장의 중간 부분을 생략하고 생략기호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...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을 문장 중간에 배치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end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기본값이며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문장의 끝 부분을 생략하고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생략기호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을 문장 끝에 배치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marquee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문장의 끝 부분을 생략하고 생략기호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...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대신 문장의 끝을 점차 투명하게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보이도록 하는 페이드아웃 효과를 제공</a:t>
            </a:r>
          </a:p>
        </p:txBody>
      </p:sp>
    </p:spTree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– </a:t>
            </a:r>
          </a:p>
          <a:p>
            <a:pPr algn="r"/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ellipsize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속성값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marquee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와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marqueeRepeatLimit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736129"/>
            <a:ext cx="8311738" cy="144016"/>
            <a:chOff x="292710" y="457389"/>
            <a:chExt cx="83117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82089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79512" y="908720"/>
          <a:ext cx="3528392" cy="3416300"/>
        </p:xfrm>
        <a:graphic>
          <a:graphicData uri="http://schemas.openxmlformats.org/drawingml/2006/table">
            <a:tbl>
              <a:tblPr/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res/layout/textview_marqee_value_and_marquee_repeat_limit.xml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"@+id/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en-US" alt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android:singleLine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"true"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android:ellipsize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"marquee"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android:marqueeRepeatLimit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779912" y="908720"/>
          <a:ext cx="5184576" cy="2562860"/>
        </p:xfrm>
        <a:graphic>
          <a:graphicData uri="http://schemas.openxmlformats.org/drawingml/2006/table">
            <a:tbl>
              <a:tblPr/>
              <a:tblGrid>
                <a:gridCol w="518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src</a:t>
                      </a: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/MainActivity.java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class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MainActivity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extends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Activity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646464"/>
                          </a:solidFill>
                          <a:latin typeface="Consolas"/>
                          <a:cs typeface="Times New Roman"/>
                        </a:rPr>
                        <a:t>@Override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protected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void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Bundle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b="1" kern="0" dirty="0" err="1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super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.onCreate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setContentView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R.layout.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latin typeface="Consolas"/>
                          <a:cs typeface="Times New Roman"/>
                        </a:rPr>
                        <a:t>textview_marqee_value_and_marquee_repeat_limit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= (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)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findViewById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R.id.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highlight>
                            <a:srgbClr val="C0C0C0"/>
                          </a:highlight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textView.setSelected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true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581128"/>
            <a:ext cx="3495675" cy="1514475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grpSp>
        <p:nvGrpSpPr>
          <p:cNvPr id="23" name="그룹 22"/>
          <p:cNvGrpSpPr/>
          <p:nvPr/>
        </p:nvGrpSpPr>
        <p:grpSpPr>
          <a:xfrm>
            <a:off x="1108774" y="5695561"/>
            <a:ext cx="1643058" cy="418774"/>
            <a:chOff x="1108774" y="5695561"/>
            <a:chExt cx="1643058" cy="418774"/>
          </a:xfrm>
        </p:grpSpPr>
        <p:sp>
          <p:nvSpPr>
            <p:cNvPr id="20" name="오른쪽 화살표 19"/>
            <p:cNvSpPr/>
            <p:nvPr/>
          </p:nvSpPr>
          <p:spPr bwMode="auto">
            <a:xfrm rot="10800000">
              <a:off x="1251652" y="5695561"/>
              <a:ext cx="1143008" cy="142876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8774" y="5852725"/>
              <a:ext cx="16430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좌측으로 글이 흐른다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755576" y="3390900"/>
            <a:ext cx="2736304" cy="54215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99409" y="2852936"/>
            <a:ext cx="2448272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39952" y="3645024"/>
            <a:ext cx="468052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marqueeRepeatLimit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속성값 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횟수 상수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글이 지정한 수만큼 반복해서 흐름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marquee_forever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글이 무한정 반복해서 흐름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만일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marqueeRepeatLimit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속성을 설정하지 않으면 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기본으로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번 반복해서 흐른 뒤 멈춤</a:t>
            </a:r>
          </a:p>
        </p:txBody>
      </p:sp>
    </p:spTree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gravity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199170" cy="144016"/>
            <a:chOff x="292710" y="457389"/>
            <a:chExt cx="3199170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096344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836712"/>
            <a:ext cx="2500330" cy="2462215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0" name="모서리가 둥근 직사각형 19"/>
          <p:cNvSpPr/>
          <p:nvPr/>
        </p:nvSpPr>
        <p:spPr bwMode="auto">
          <a:xfrm>
            <a:off x="4781184" y="3056806"/>
            <a:ext cx="1428760" cy="232553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부모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뷰그룹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영역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5200287" y="1328064"/>
            <a:ext cx="1071570" cy="232553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텍스트뷰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영역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14575" y="1317728"/>
            <a:ext cx="10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51520" y="836712"/>
          <a:ext cx="3528392" cy="2898140"/>
        </p:xfrm>
        <a:graphic>
          <a:graphicData uri="http://schemas.openxmlformats.org/drawingml/2006/table">
            <a:tbl>
              <a:tblPr/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res/layout/textview_gravity.xml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"150dp"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"Hello"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android:layout_gravity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"right"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android:gravity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bottom|right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모서리가 둥근 직사각형 25"/>
          <p:cNvSpPr/>
          <p:nvPr/>
        </p:nvSpPr>
        <p:spPr>
          <a:xfrm>
            <a:off x="539552" y="2329830"/>
            <a:ext cx="3168352" cy="1070596"/>
          </a:xfrm>
          <a:prstGeom prst="roundRect">
            <a:avLst>
              <a:gd name="adj" fmla="val 3342"/>
            </a:avLst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3528" y="1196752"/>
            <a:ext cx="2736304" cy="1080120"/>
          </a:xfrm>
          <a:prstGeom prst="roundRect">
            <a:avLst>
              <a:gd name="adj" fmla="val 3342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27584" y="2949327"/>
            <a:ext cx="2753816" cy="19392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 bwMode="auto">
          <a:xfrm>
            <a:off x="3995936" y="1844824"/>
            <a:ext cx="1143008" cy="142876"/>
          </a:xfrm>
          <a:prstGeom prst="right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7584" y="3160018"/>
            <a:ext cx="2753816" cy="19392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 bwMode="auto">
          <a:xfrm rot="5400000">
            <a:off x="4824028" y="2024844"/>
            <a:ext cx="936104" cy="144016"/>
          </a:xfrm>
          <a:prstGeom prst="right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5392663" y="2439938"/>
            <a:ext cx="504056" cy="144016"/>
          </a:xfrm>
          <a:prstGeom prst="right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lines,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minLines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maxLines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5575434" cy="144016"/>
            <a:chOff x="292710" y="457389"/>
            <a:chExt cx="55754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54726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512" y="620688"/>
          <a:ext cx="4680520" cy="5720696"/>
        </p:xfrm>
        <a:graphic>
          <a:graphicData uri="http://schemas.openxmlformats.org/drawingml/2006/table">
            <a:tbl>
              <a:tblPr/>
              <a:tblGrid>
                <a:gridCol w="468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400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res/layout/textview_lines_and_min_lines_and_max_lines.xml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"80dp"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android:minLines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android:maxLines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"#00F"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android:lines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"#00F"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마르고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닳도록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하느님이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1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android:lines</a:t>
                      </a:r>
                      <a:r>
                        <a:rPr lang="en-US" sz="11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1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79048" marR="79048" marT="79048" marB="790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620688"/>
            <a:ext cx="2465732" cy="3071834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3" name="모서리가 둥근 직사각형 22"/>
          <p:cNvSpPr/>
          <p:nvPr/>
        </p:nvSpPr>
        <p:spPr>
          <a:xfrm>
            <a:off x="755576" y="2524125"/>
            <a:ext cx="2254324" cy="32881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47480" y="1134268"/>
            <a:ext cx="915169" cy="599281"/>
          </a:xfrm>
          <a:prstGeom prst="roundRect">
            <a:avLst>
              <a:gd name="adj" fmla="val 1189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55576" y="3609975"/>
            <a:ext cx="3587824" cy="35698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47480" y="1772816"/>
            <a:ext cx="915169" cy="599281"/>
          </a:xfrm>
          <a:prstGeom prst="roundRect">
            <a:avLst>
              <a:gd name="adj" fmla="val 1189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5576" y="4705350"/>
            <a:ext cx="2216224" cy="35125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47480" y="2401838"/>
            <a:ext cx="915169" cy="599281"/>
          </a:xfrm>
          <a:prstGeom prst="roundRect">
            <a:avLst>
              <a:gd name="adj" fmla="val 1189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5575" y="5772150"/>
            <a:ext cx="3597349" cy="364579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5047480" y="3035052"/>
            <a:ext cx="915169" cy="599281"/>
          </a:xfrm>
          <a:prstGeom prst="roundRect">
            <a:avLst>
              <a:gd name="adj" fmla="val 1189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932040" y="3933056"/>
            <a:ext cx="3960440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그런데 왜 생략 기호가 표시되지 않을까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속성과는 달리 생략기호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표시되지 않았다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텍스트뷰는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속성이 없는 경우 명시적으로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ellipsize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="end"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설정해야 하기 때문이다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또한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ellipsize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속성값은 여러 줄인 경우 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end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만 지원한다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160" y="40466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대표적인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뷰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404664"/>
            <a:ext cx="144016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962725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뷰의 파생 클래스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184" y="1538789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최상위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뷰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124145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최상위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뷰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background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13343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9552" y="154808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97201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568" y="3276273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최상위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</a:rPr>
              <a:t>뷰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 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visibility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552" y="3285565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2700209"/>
            <a:ext cx="810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최상위 </a:t>
            </a:r>
            <a:r>
              <a:rPr lang="ko-KR" altLang="en-US" sz="1600" dirty="0" err="1">
                <a:solidFill>
                  <a:schemeClr val="bg1"/>
                </a:solidFill>
                <a:latin typeface="HY견명조"/>
              </a:rPr>
              <a:t>뷰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 속성 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- padding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9552" y="270950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lineSpacingExtra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lineSpacingMultiplier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7303626" cy="144016"/>
            <a:chOff x="292710" y="457389"/>
            <a:chExt cx="730362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72008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512" y="764704"/>
          <a:ext cx="5184576" cy="3812540"/>
        </p:xfrm>
        <a:graphic>
          <a:graphicData uri="http://schemas.openxmlformats.org/drawingml/2006/table">
            <a:tbl>
              <a:tblPr/>
              <a:tblGrid>
                <a:gridCol w="518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</a:t>
                      </a:r>
                      <a:r>
                        <a:rPr lang="en-US" sz="1200" b="1" kern="0" dirty="0" err="1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textview_line_spacing_extra_and</a:t>
                      </a: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_ multiplier.xml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"80dp"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android:lineSpacingExtra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"20dp"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동해물과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백두산이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android:lineSpacingMultiplier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"3"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764704"/>
            <a:ext cx="2428892" cy="2187725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grpSp>
        <p:nvGrpSpPr>
          <p:cNvPr id="40" name="그룹 39"/>
          <p:cNvGrpSpPr/>
          <p:nvPr/>
        </p:nvGrpSpPr>
        <p:grpSpPr>
          <a:xfrm>
            <a:off x="5579541" y="1340970"/>
            <a:ext cx="2032585" cy="246221"/>
            <a:chOff x="5579541" y="1340970"/>
            <a:chExt cx="2032585" cy="246221"/>
          </a:xfrm>
        </p:grpSpPr>
        <p:cxnSp>
          <p:nvCxnSpPr>
            <p:cNvPr id="27" name="직선 화살표 연결선 26"/>
            <p:cNvCxnSpPr/>
            <p:nvPr/>
          </p:nvCxnSpPr>
          <p:spPr>
            <a:xfrm rot="5400000">
              <a:off x="6473310" y="1467178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8" name="직사각형 27"/>
            <p:cNvSpPr/>
            <p:nvPr/>
          </p:nvSpPr>
          <p:spPr>
            <a:xfrm>
              <a:off x="6600311" y="1340970"/>
              <a:ext cx="10118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20 </a:t>
              </a:r>
              <a:r>
                <a:rPr kumimoji="0" lang="en-US" altLang="ko-KR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dp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줄 간격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5579541" y="1550522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cxnSp>
          <p:nvCxnSpPr>
            <p:cNvPr id="35" name="직선 연결선 34"/>
            <p:cNvCxnSpPr/>
            <p:nvPr/>
          </p:nvCxnSpPr>
          <p:spPr>
            <a:xfrm>
              <a:off x="5579541" y="1407646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</p:grpSp>
      <p:grpSp>
        <p:nvGrpSpPr>
          <p:cNvPr id="42" name="그룹 41"/>
          <p:cNvGrpSpPr/>
          <p:nvPr/>
        </p:nvGrpSpPr>
        <p:grpSpPr>
          <a:xfrm>
            <a:off x="5579541" y="2122026"/>
            <a:ext cx="2178474" cy="334965"/>
            <a:chOff x="5579541" y="2122026"/>
            <a:chExt cx="2178474" cy="334965"/>
          </a:xfrm>
        </p:grpSpPr>
        <p:sp>
          <p:nvSpPr>
            <p:cNvPr id="29" name="직사각형 28"/>
            <p:cNvSpPr/>
            <p:nvPr/>
          </p:nvSpPr>
          <p:spPr>
            <a:xfrm>
              <a:off x="6598723" y="2152032"/>
              <a:ext cx="11592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줄 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높이 줄 간격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5579541" y="2122026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>
            <a:xfrm>
              <a:off x="5579541" y="2236327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>
            <a:xfrm>
              <a:off x="5579541" y="2345865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cxnSp>
          <p:nvCxnSpPr>
            <p:cNvPr id="34" name="직선 연결선 33"/>
            <p:cNvCxnSpPr/>
            <p:nvPr/>
          </p:nvCxnSpPr>
          <p:spPr>
            <a:xfrm>
              <a:off x="5579541" y="2455403"/>
              <a:ext cx="857256" cy="1588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</a:ln>
            <a:effectLst/>
          </p:spPr>
        </p:cxnSp>
        <p:cxnSp>
          <p:nvCxnSpPr>
            <p:cNvPr id="36" name="직선 화살표 연결선 35"/>
            <p:cNvCxnSpPr/>
            <p:nvPr/>
          </p:nvCxnSpPr>
          <p:spPr>
            <a:xfrm rot="5400000">
              <a:off x="6473310" y="2266489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headEnd type="arrow"/>
              <a:tailEnd type="arrow"/>
            </a:ln>
            <a:effectLst/>
          </p:spPr>
        </p:cxnSp>
      </p:grpSp>
      <p:sp>
        <p:nvSpPr>
          <p:cNvPr id="39" name="모서리가 둥근 직사각형 38"/>
          <p:cNvSpPr/>
          <p:nvPr/>
        </p:nvSpPr>
        <p:spPr>
          <a:xfrm>
            <a:off x="755576" y="2881512"/>
            <a:ext cx="2880320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55576" y="3976489"/>
            <a:ext cx="2880320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160" y="40466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EditText</a:t>
            </a:r>
            <a:endParaRPr lang="ko-KR" altLang="en-US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404664"/>
            <a:ext cx="144016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962725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editable, enabled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184" y="1538789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digits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124145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hint,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textColorHint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13343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9552" y="154808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97201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568" y="3276273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– password,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phoneNumber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, capitalize, numeric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552" y="3285565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3568" y="3852337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inputType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552" y="3861629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2700209"/>
            <a:ext cx="810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EditText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selectAllOnFocus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textColorHighlight</a:t>
            </a:r>
            <a:endParaRPr lang="en-US" altLang="ko-KR" sz="1600" dirty="0">
              <a:solidFill>
                <a:schemeClr val="bg1"/>
              </a:solidFill>
              <a:latin typeface="HY견명조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9552" y="270950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9160" y="443711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Button</a:t>
            </a:r>
            <a:endParaRPr lang="ko-KR" altLang="en-US" baseline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3528" y="4437112"/>
            <a:ext cx="144016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editable, enabled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4351298" cy="144016"/>
            <a:chOff x="292710" y="457389"/>
            <a:chExt cx="435129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424847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1634678" cy="9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1398069" y="1340768"/>
            <a:ext cx="583132" cy="278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95536" y="2060848"/>
          <a:ext cx="3816424" cy="4147820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res/layout/edittext_editable.xml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"editable = false 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android:editable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"enabled = false 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android:enabled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"editable = true 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android:editable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"true"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4667948" y="620688"/>
            <a:ext cx="1353737" cy="1379852"/>
            <a:chOff x="4667948" y="620688"/>
            <a:chExt cx="1353737" cy="1379852"/>
          </a:xfrm>
        </p:grpSpPr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67948" y="620688"/>
              <a:ext cx="1285884" cy="137985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5801431" y="977877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805661" y="1359818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668391" y="3645024"/>
            <a:ext cx="3720033" cy="1379852"/>
            <a:chOff x="4668391" y="3645024"/>
            <a:chExt cx="3720033" cy="1379852"/>
          </a:xfrm>
        </p:grpSpPr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68391" y="3645024"/>
              <a:ext cx="1285884" cy="1379852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45297" y="3657496"/>
              <a:ext cx="2043127" cy="130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모서리가 둥근 직사각형 32"/>
            <p:cNvSpPr/>
            <p:nvPr/>
          </p:nvSpPr>
          <p:spPr bwMode="auto">
            <a:xfrm>
              <a:off x="5544698" y="4733933"/>
              <a:ext cx="428628" cy="214314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001901" y="4733933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8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4441888">
              <a:off x="6571016" y="3673656"/>
              <a:ext cx="415157" cy="59691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9" name="그룹 48"/>
          <p:cNvGrpSpPr/>
          <p:nvPr/>
        </p:nvGrpSpPr>
        <p:grpSpPr>
          <a:xfrm>
            <a:off x="4667948" y="1888257"/>
            <a:ext cx="2501490" cy="1428760"/>
            <a:chOff x="4667948" y="1978009"/>
            <a:chExt cx="2501490" cy="1428760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7948" y="2100019"/>
              <a:ext cx="2043127" cy="130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모서리가 둥근 직사각형 30"/>
            <p:cNvSpPr/>
            <p:nvPr/>
          </p:nvSpPr>
          <p:spPr bwMode="auto">
            <a:xfrm>
              <a:off x="6096708" y="2100019"/>
              <a:ext cx="1071570" cy="428628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096708" y="2100019"/>
              <a:ext cx="1072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글 입력 및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수정이 안 된다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9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4441888">
              <a:off x="5536610" y="2078079"/>
              <a:ext cx="415157" cy="59691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&quot;없음&quot; 기호 39"/>
            <p:cNvSpPr/>
            <p:nvPr/>
          </p:nvSpPr>
          <p:spPr bwMode="auto">
            <a:xfrm>
              <a:off x="5810958" y="1978009"/>
              <a:ext cx="263754" cy="263755"/>
            </a:xfrm>
            <a:prstGeom prst="noSmoking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55576" y="3861048"/>
            <a:ext cx="2549599" cy="216024"/>
            <a:chOff x="755576" y="3861048"/>
            <a:chExt cx="2549599" cy="216024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755576" y="3861048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000175" y="3880098"/>
              <a:ext cx="2305000" cy="19660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55576" y="4816202"/>
            <a:ext cx="2549599" cy="216024"/>
            <a:chOff x="755576" y="4816202"/>
            <a:chExt cx="2549599" cy="21602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755576" y="4816202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000175" y="4825727"/>
              <a:ext cx="2305000" cy="19660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55576" y="5613623"/>
            <a:ext cx="2554188" cy="225177"/>
            <a:chOff x="755576" y="5613623"/>
            <a:chExt cx="2554188" cy="22517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755576" y="5613623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004764" y="5642198"/>
              <a:ext cx="2305000" cy="19660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4572000" y="5301208"/>
            <a:ext cx="396044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참고로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enabled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View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속성이다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Enable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이면 편집 불가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텍스트와 배경 회색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비활성화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digits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983146" cy="144016"/>
            <a:chOff x="292710" y="457389"/>
            <a:chExt cx="298314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8032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836712"/>
          <a:ext cx="3744416" cy="2105660"/>
        </p:xfrm>
        <a:graphic>
          <a:graphicData uri="http://schemas.openxmlformats.org/drawingml/2006/table">
            <a:tbl>
              <a:tblPr/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res/layout/edittext_digits.xml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android:digits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"012aAbBcC"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4283968" y="842982"/>
            <a:ext cx="2502040" cy="2419355"/>
            <a:chOff x="4283968" y="842982"/>
            <a:chExt cx="2502040" cy="2419355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83968" y="842982"/>
              <a:ext cx="1293577" cy="78581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968" y="1628800"/>
              <a:ext cx="2252662" cy="163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5274575" y="1314473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6569984" y="1700238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22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4441888">
              <a:off x="5899884" y="1839410"/>
              <a:ext cx="503618" cy="72410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&quot;없음&quot; 기호 22"/>
            <p:cNvSpPr/>
            <p:nvPr/>
          </p:nvSpPr>
          <p:spPr bwMode="auto">
            <a:xfrm>
              <a:off x="6141358" y="1700238"/>
              <a:ext cx="357189" cy="357190"/>
            </a:xfrm>
            <a:prstGeom prst="noSmoking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899592" y="2348880"/>
            <a:ext cx="2305000" cy="1966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49496" y="4033748"/>
            <a:ext cx="542675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원하는 글자만 선택적으로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입력받을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수 있도록 한다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 012aABcC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로 설정하면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눌렀을 때 입력이 안됨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hint,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textColorHint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4639330" cy="144016"/>
            <a:chOff x="292710" y="457389"/>
            <a:chExt cx="4639330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4536504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836712"/>
          <a:ext cx="4320480" cy="2928620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res/layout/edittext_hint_and_text_color_hint.xml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android:hint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"input text"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android:hint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"input text"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android:textColorHint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"#F00"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943025" y="2348880"/>
            <a:ext cx="2305000" cy="1966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43024" y="2996952"/>
            <a:ext cx="2548855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004049" y="4077072"/>
            <a:ext cx="1728192" cy="1507488"/>
            <a:chOff x="5004049" y="4077072"/>
            <a:chExt cx="1728192" cy="1507488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6056" y="4077072"/>
              <a:ext cx="1571636" cy="150748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5004049" y="5056609"/>
              <a:ext cx="1728192" cy="50405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89620" y="4077072"/>
            <a:ext cx="1709142" cy="1507488"/>
            <a:chOff x="289620" y="4077072"/>
            <a:chExt cx="1709142" cy="1507488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028" y="4077072"/>
              <a:ext cx="1571636" cy="150748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8" name="모서리가 둥근 직사각형 37"/>
            <p:cNvSpPr/>
            <p:nvPr/>
          </p:nvSpPr>
          <p:spPr>
            <a:xfrm>
              <a:off x="289620" y="4638278"/>
              <a:ext cx="1709142" cy="43204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066578" y="4077072"/>
            <a:ext cx="1842136" cy="1507488"/>
            <a:chOff x="2066578" y="4077072"/>
            <a:chExt cx="1842136" cy="1507488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7978" y="4077072"/>
              <a:ext cx="1571636" cy="150748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2066578" y="4638278"/>
              <a:ext cx="1709142" cy="43204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2" descr="E:\Android Programming\WorkSpace\AndroidBooks\working2\참고 데이터\이미지 모음\키보드`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3808" y="4581128"/>
              <a:ext cx="1064906" cy="908720"/>
            </a:xfrm>
            <a:prstGeom prst="rect">
              <a:avLst/>
            </a:prstGeom>
            <a:noFill/>
          </p:spPr>
        </p:pic>
      </p:grpSp>
      <p:sp>
        <p:nvSpPr>
          <p:cNvPr id="20" name="직사각형 19"/>
          <p:cNvSpPr/>
          <p:nvPr/>
        </p:nvSpPr>
        <p:spPr>
          <a:xfrm>
            <a:off x="4644008" y="897538"/>
            <a:ext cx="542675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hint: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배경에 특정 문자열을 표시함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글을 입력하면 배경의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hint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문자열이 자동으로 사라짐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textColorHint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hint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문자열의 색상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selectAllOnFocus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textColorHighlight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6943586" cy="144016"/>
            <a:chOff x="292710" y="457389"/>
            <a:chExt cx="694358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684076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836712"/>
          <a:ext cx="5857240" cy="323342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res/layout/edittext_select_all_on_focus_n_text_color_highlight.xml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"http://schemas.android.com/apk/res/android"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selectAllOnFocus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android:selectAllOnFocus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"true"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textColorHighlight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android:selectAllOnFocus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"true"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android:textColorHighlight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"#F00"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>
          <a:xfrm>
            <a:off x="827584" y="2512318"/>
            <a:ext cx="2952328" cy="19660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79512" y="4437112"/>
            <a:ext cx="1872208" cy="1143008"/>
            <a:chOff x="179512" y="4437112"/>
            <a:chExt cx="1872208" cy="1143008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6910" y="4437112"/>
              <a:ext cx="1711456" cy="114300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179512" y="4797152"/>
              <a:ext cx="1872208" cy="43204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23728" y="4437112"/>
            <a:ext cx="1872208" cy="1196752"/>
            <a:chOff x="2123728" y="4437112"/>
            <a:chExt cx="1872208" cy="1196752"/>
          </a:xfrm>
        </p:grpSpPr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736" y="4437112"/>
              <a:ext cx="1711456" cy="114300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2123728" y="4797152"/>
              <a:ext cx="1872208" cy="43204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E:\Android Programming\WorkSpace\AndroidBooks\working2\참고 데이터\이미지 모음\키보드`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808" y="4725144"/>
              <a:ext cx="1064906" cy="908720"/>
            </a:xfrm>
            <a:prstGeom prst="rect">
              <a:avLst/>
            </a:prstGeom>
            <a:noFill/>
          </p:spPr>
        </p:pic>
      </p:grpSp>
      <p:sp>
        <p:nvSpPr>
          <p:cNvPr id="31" name="모서리가 둥근 직사각형 30"/>
          <p:cNvSpPr/>
          <p:nvPr/>
        </p:nvSpPr>
        <p:spPr>
          <a:xfrm>
            <a:off x="827584" y="3284984"/>
            <a:ext cx="2952328" cy="4320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4932040" y="4437112"/>
            <a:ext cx="1872208" cy="1171178"/>
            <a:chOff x="5508104" y="4437112"/>
            <a:chExt cx="1872208" cy="117117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80112" y="4437112"/>
              <a:ext cx="1711456" cy="114300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5508104" y="5176242"/>
              <a:ext cx="1872208" cy="43204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323528" y="836712"/>
          <a:ext cx="8136904" cy="5112568"/>
        </p:xfrm>
        <a:graphic>
          <a:graphicData uri="http://schemas.openxmlformats.org/drawingml/2006/table">
            <a:tbl>
              <a:tblPr/>
              <a:tblGrid>
                <a:gridCol w="234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9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91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속성값</a:t>
                      </a:r>
                    </a:p>
                  </a:txBody>
                  <a:tcPr marL="68580" marR="68580" marT="68400" marB="6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의미</a:t>
                      </a:r>
                    </a:p>
                  </a:txBody>
                  <a:tcPr marL="68580" marR="68580" marT="68400" marB="6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적용 예</a:t>
                      </a:r>
                    </a:p>
                  </a:txBody>
                  <a:tcPr marL="68580" marR="68580" marT="68400" marB="6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33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none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일반적인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모양</a:t>
                      </a: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47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일반적인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모양에서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Next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라는 기능키가 추가된다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Next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키를 누르면 현재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에디트텍스트에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있는 커서가 다음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에디트텍스트로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이동한다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85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phone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x-none" sz="1200" b="1" kern="10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phoneNumber </a:t>
                      </a:r>
                      <a:r>
                        <a:rPr lang="ko-KR" sz="1200" b="1" kern="10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속성 대체</a:t>
                      </a: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전화번호를 입력하기 편리한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6156176" y="1340768"/>
          <a:ext cx="180975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3" name="비트맵 이미지" r:id="rId3" imgW="1809524" imgH="1609524" progId="PBrush">
                  <p:embed/>
                </p:oleObj>
              </mc:Choice>
              <mc:Fallback>
                <p:oleObj name="비트맵 이미지" r:id="rId3" imgW="1809524" imgH="1609524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340768"/>
                        <a:ext cx="1809750" cy="160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6156176" y="3068960"/>
          <a:ext cx="18288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4" name="비트맵 이미지" r:id="rId5" imgW="1828571" imgH="1400000" progId="PBrush">
                  <p:embed/>
                </p:oleObj>
              </mc:Choice>
              <mc:Fallback>
                <p:oleObj name="비트맵 이미지" r:id="rId5" imgW="1828571" imgH="14000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068960"/>
                        <a:ext cx="1828800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497" name="Object 1"/>
          <p:cNvGraphicFramePr>
            <a:graphicFrameLocks noChangeAspect="1"/>
          </p:cNvGraphicFramePr>
          <p:nvPr/>
        </p:nvGraphicFramePr>
        <p:xfrm>
          <a:off x="6156176" y="4609703"/>
          <a:ext cx="1819275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5" name="비트맵 이미지" r:id="rId7" imgW="1819529" imgH="1162212" progId="PBrush">
                  <p:embed/>
                </p:oleObj>
              </mc:Choice>
              <mc:Fallback>
                <p:oleObj name="비트맵 이미지" r:id="rId7" imgW="1819529" imgH="1162212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609703"/>
                        <a:ext cx="1819275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0742"/>
              </p:ext>
            </p:extLst>
          </p:nvPr>
        </p:nvGraphicFramePr>
        <p:xfrm>
          <a:off x="251521" y="908720"/>
          <a:ext cx="8604973" cy="4824536"/>
        </p:xfrm>
        <a:graphic>
          <a:graphicData uri="http://schemas.openxmlformats.org/drawingml/2006/table">
            <a:tbl>
              <a:tblPr/>
              <a:tblGrid>
                <a:gridCol w="2476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1236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textNoSuggestions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특정 단어를 한 자씩 입력할 때마다 추천 단어가 상단에 표시된다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하지만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textNoSuggestions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속성값으로 설정하면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추천어를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표시하지 않는다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number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x-none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numeric </a:t>
                      </a:r>
                      <a:r>
                        <a:rPr lang="ko-KR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</a:t>
                      </a:r>
                      <a:r>
                        <a:rPr lang="ko-KR" altLang="en-US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성</a:t>
                      </a:r>
                      <a:endParaRPr lang="ko-KR" sz="1200" b="1" kern="100" dirty="0">
                        <a:solidFill>
                          <a:srgbClr val="00B0F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대부분 숫자 키로만 형성된 입력기가 나타난다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해당 입력기는 양수만 입력 가능하다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소수점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음수 입력 불가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숫자 입력 시에는 추천어가 필요치 않으므로 생략된다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7526" name="Object 6"/>
          <p:cNvGraphicFramePr>
            <a:graphicFrameLocks noChangeAspect="1"/>
          </p:cNvGraphicFramePr>
          <p:nvPr/>
        </p:nvGraphicFramePr>
        <p:xfrm>
          <a:off x="6012160" y="980728"/>
          <a:ext cx="182880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1" name="비트맵 이미지" r:id="rId3" imgW="1828571" imgH="3095238" progId="PBrush">
                  <p:embed/>
                </p:oleObj>
              </mc:Choice>
              <mc:Fallback>
                <p:oleObj name="비트맵 이미지" r:id="rId3" imgW="1828571" imgH="3095238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980728"/>
                        <a:ext cx="1828800" cy="309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6012160" y="4437112"/>
          <a:ext cx="18097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2" name="비트맵 이미지" r:id="rId5" imgW="1809524" imgH="1171429" progId="PBrush">
                  <p:embed/>
                </p:oleObj>
              </mc:Choice>
              <mc:Fallback>
                <p:oleObj name="비트맵 이미지" r:id="rId5" imgW="1809524" imgH="1171429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4437112"/>
                        <a:ext cx="1809750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63520"/>
              </p:ext>
            </p:extLst>
          </p:nvPr>
        </p:nvGraphicFramePr>
        <p:xfrm>
          <a:off x="251520" y="836712"/>
          <a:ext cx="8640961" cy="5544615"/>
        </p:xfrm>
        <a:graphic>
          <a:graphicData uri="http://schemas.openxmlformats.org/drawingml/2006/table">
            <a:tbl>
              <a:tblPr/>
              <a:tblGrid>
                <a:gridCol w="24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5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820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numbersigned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대부분 숫자 키로만 형성된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입력기가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나타난다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양수와 음수 입력이 가능하다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소수점 입력 불가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숫자 입력에 시에는 추천어가 필요 없으므로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추천어는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제공되지 않는다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820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numberDecimal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대부분 숫자 키로만 형성된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입력기가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나타난다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해당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입력기는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소수점 입력이 가능하다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음수 입력 불가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숫자 입력 시에는 추천어가 필요 없으므로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추천어는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제공되지 않는다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820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time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시간 정보를 입력하기에 적합한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입력기가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나타난다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특히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시분초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사이에 입력하는 기호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: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존재한다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시간 입력 시에는 추천어가 필요 없으므로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추천어는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제공되지 않는다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9571" name="Object 3"/>
          <p:cNvGraphicFramePr>
            <a:graphicFrameLocks noChangeAspect="1"/>
          </p:cNvGraphicFramePr>
          <p:nvPr/>
        </p:nvGraphicFramePr>
        <p:xfrm>
          <a:off x="6084168" y="908720"/>
          <a:ext cx="18097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1" name="비트맵 이미지" r:id="rId3" imgW="1809524" imgH="1171429" progId="PBrush">
                  <p:embed/>
                </p:oleObj>
              </mc:Choice>
              <mc:Fallback>
                <p:oleObj name="비트맵 이미지" r:id="rId3" imgW="1809524" imgH="1171429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908720"/>
                        <a:ext cx="1809750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0" name="Object 2"/>
          <p:cNvGraphicFramePr>
            <a:graphicFrameLocks noChangeAspect="1"/>
          </p:cNvGraphicFramePr>
          <p:nvPr/>
        </p:nvGraphicFramePr>
        <p:xfrm>
          <a:off x="6084168" y="2780928"/>
          <a:ext cx="18097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2" name="비트맵 이미지" r:id="rId5" imgW="1809524" imgH="1171429" progId="PBrush">
                  <p:embed/>
                </p:oleObj>
              </mc:Choice>
              <mc:Fallback>
                <p:oleObj name="비트맵 이미지" r:id="rId5" imgW="1809524" imgH="117142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780928"/>
                        <a:ext cx="1809750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69" name="Object 1"/>
          <p:cNvGraphicFramePr>
            <a:graphicFrameLocks noChangeAspect="1"/>
          </p:cNvGraphicFramePr>
          <p:nvPr/>
        </p:nvGraphicFramePr>
        <p:xfrm>
          <a:off x="6084168" y="4653136"/>
          <a:ext cx="1809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3" name="비트맵 이미지" r:id="rId6" imgW="1809524" imgH="1390844" progId="PBrush">
                  <p:embed/>
                </p:oleObj>
              </mc:Choice>
              <mc:Fallback>
                <p:oleObj name="비트맵 이미지" r:id="rId6" imgW="1809524" imgH="1390844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4653136"/>
                        <a:ext cx="1809750" cy="139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15332"/>
              </p:ext>
            </p:extLst>
          </p:nvPr>
        </p:nvGraphicFramePr>
        <p:xfrm>
          <a:off x="251520" y="908720"/>
          <a:ext cx="8640961" cy="5328592"/>
        </p:xfrm>
        <a:graphic>
          <a:graphicData uri="http://schemas.openxmlformats.org/drawingml/2006/table">
            <a:tbl>
              <a:tblPr/>
              <a:tblGrid>
                <a:gridCol w="2487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5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8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8768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date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날짜 정보를 입력하기에 적합한 입력기가 나타난다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특히 연월일 사이에 입력하는 기호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/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존재한다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날짜 입력 시에는 추천어가 필요 없으므로 추천어는 제공되지 않는다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070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datetime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날짜와 시간 정보를 입력하기에 적합한 입력기가 나타난다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특히 연월일과 시분초 사이에 입력하는 기호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/ :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존재한다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날짜와 시간 입력 시에는 추천어가 필요 없으므로 추천어는 제공되지 않는다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20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textCapCharacters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모든 영문이 대문자로 입력된다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 전에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키를 해제하면 소문자도 입력 가능하나 한 글자를 입력하고 나면 다시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활성화되어 대문자 입력을 유도한다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547" name="Object 3"/>
          <p:cNvGraphicFramePr>
            <a:graphicFrameLocks noChangeAspect="1"/>
          </p:cNvGraphicFramePr>
          <p:nvPr/>
        </p:nvGraphicFramePr>
        <p:xfrm>
          <a:off x="6065093" y="992138"/>
          <a:ext cx="18192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4" name="비트맵 이미지" r:id="rId3" imgW="1819529" imgH="1409897" progId="PBrush">
                  <p:embed/>
                </p:oleObj>
              </mc:Choice>
              <mc:Fallback>
                <p:oleObj name="비트맵 이미지" r:id="rId3" imgW="1819529" imgH="140989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093" y="992138"/>
                        <a:ext cx="18192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6" name="Object 2"/>
          <p:cNvGraphicFramePr>
            <a:graphicFrameLocks noChangeAspect="1"/>
          </p:cNvGraphicFramePr>
          <p:nvPr/>
        </p:nvGraphicFramePr>
        <p:xfrm>
          <a:off x="6055568" y="2667372"/>
          <a:ext cx="18192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5" name="비트맵 이미지" r:id="rId5" imgW="1819529" imgH="1409897" progId="PBrush">
                  <p:embed/>
                </p:oleObj>
              </mc:Choice>
              <mc:Fallback>
                <p:oleObj name="비트맵 이미지" r:id="rId5" imgW="1819529" imgH="140989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568" y="2667372"/>
                        <a:ext cx="18192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5" name="Object 1"/>
          <p:cNvGraphicFramePr>
            <a:graphicFrameLocks noChangeAspect="1"/>
          </p:cNvGraphicFramePr>
          <p:nvPr/>
        </p:nvGraphicFramePr>
        <p:xfrm>
          <a:off x="6084168" y="4517479"/>
          <a:ext cx="180975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6" name="비트맵 이미지" r:id="rId7" imgW="1809524" imgH="1647619" progId="PBrush">
                  <p:embed/>
                </p:oleObj>
              </mc:Choice>
              <mc:Fallback>
                <p:oleObj name="비트맵 이미지" r:id="rId7" imgW="1809524" imgH="1647619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4517479"/>
                        <a:ext cx="1809750" cy="164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대표적인 </a:t>
            </a:r>
            <a:r>
              <a:rPr lang="ko-KR" alt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뷰</a:t>
            </a:r>
            <a:endParaRPr lang="en-US" altLang="ko-KR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92710" y="457389"/>
            <a:ext cx="1542986" cy="144016"/>
            <a:chOff x="292710" y="457389"/>
            <a:chExt cx="154298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144016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06741" y="785793"/>
            <a:ext cx="8704789" cy="2681307"/>
            <a:chOff x="142844" y="785793"/>
            <a:chExt cx="8172432" cy="2517327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08195" y="785793"/>
              <a:ext cx="1511028" cy="251732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73546" y="785793"/>
              <a:ext cx="1511028" cy="251732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785793"/>
              <a:ext cx="1511028" cy="251732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6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38897" y="785793"/>
              <a:ext cx="1511028" cy="251732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2844" y="785793"/>
              <a:ext cx="1511028" cy="251732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99" name="그룹 98"/>
          <p:cNvGrpSpPr/>
          <p:nvPr/>
        </p:nvGrpSpPr>
        <p:grpSpPr>
          <a:xfrm>
            <a:off x="274320" y="3717032"/>
            <a:ext cx="8618160" cy="2585323"/>
            <a:chOff x="274320" y="3717032"/>
            <a:chExt cx="8618160" cy="2585323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86030" y="4406902"/>
              <a:ext cx="1024829" cy="288032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TextView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2271471" y="4215388"/>
              <a:ext cx="860369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Button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2271471" y="4644016"/>
              <a:ext cx="860369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EditText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90" name="꺾인 연결선 89"/>
            <p:cNvCxnSpPr>
              <a:stCxn id="84" idx="3"/>
              <a:endCxn id="86" idx="1"/>
            </p:cNvCxnSpPr>
            <p:nvPr/>
          </p:nvCxnSpPr>
          <p:spPr>
            <a:xfrm>
              <a:off x="1910859" y="4550918"/>
              <a:ext cx="360612" cy="237114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94" name="모서리가 둥근 직사각형 93"/>
            <p:cNvSpPr/>
            <p:nvPr/>
          </p:nvSpPr>
          <p:spPr>
            <a:xfrm>
              <a:off x="845824" y="5074924"/>
              <a:ext cx="1065035" cy="288032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ImageView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95" name="꺾인 연결선 62"/>
            <p:cNvCxnSpPr>
              <a:endCxn id="94" idx="1"/>
            </p:cNvCxnSpPr>
            <p:nvPr/>
          </p:nvCxnSpPr>
          <p:spPr>
            <a:xfrm rot="16200000" flipH="1">
              <a:off x="243493" y="4616609"/>
              <a:ext cx="1040032" cy="164630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96" name="꺾인 연결선 127"/>
            <p:cNvCxnSpPr>
              <a:endCxn id="84" idx="1"/>
            </p:cNvCxnSpPr>
            <p:nvPr/>
          </p:nvCxnSpPr>
          <p:spPr>
            <a:xfrm rot="16200000" flipH="1">
              <a:off x="597607" y="4262495"/>
              <a:ext cx="372010" cy="204836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97" name="꺾인 연결선 96"/>
            <p:cNvCxnSpPr>
              <a:stCxn id="84" idx="3"/>
              <a:endCxn id="85" idx="1"/>
            </p:cNvCxnSpPr>
            <p:nvPr/>
          </p:nvCxnSpPr>
          <p:spPr>
            <a:xfrm flipV="1">
              <a:off x="1910859" y="4359404"/>
              <a:ext cx="360612" cy="191514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98" name="모서리가 둥근 직사각형 97"/>
            <p:cNvSpPr/>
            <p:nvPr/>
          </p:nvSpPr>
          <p:spPr>
            <a:xfrm>
              <a:off x="274320" y="3789040"/>
              <a:ext cx="1714512" cy="389868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View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3313" name="Rectangle 1"/>
            <p:cNvSpPr>
              <a:spLocks noChangeArrowheads="1"/>
            </p:cNvSpPr>
            <p:nvPr/>
          </p:nvSpPr>
          <p:spPr bwMode="auto">
            <a:xfrm>
              <a:off x="3616677" y="3717032"/>
              <a:ext cx="5275803" cy="258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sz="12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뷰</a:t>
              </a:r>
              <a:r>
                <a:rPr kumimoji="1" lang="ko-KR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: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최상위 </a:t>
              </a:r>
              <a:r>
                <a:rPr kumimoji="1" lang="ko-KR" sz="12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뷰는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직접적으로 사용되지는 않지만 파생 </a:t>
              </a:r>
              <a:r>
                <a:rPr kumimoji="1" lang="ko-KR" sz="12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뷰들을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위해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     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매우 다양한 기능을 제공한다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</a:t>
              </a:r>
              <a:endPara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sz="12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텍스트뷰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: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문자열을 출력하며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,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텍스트를 편집하는 기능을 가지고 있지만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             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사용자가 직접 편집하는 기능은 제공하지 않는다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             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편집 기능은 파생 </a:t>
              </a:r>
              <a:r>
                <a:rPr kumimoji="1" lang="ko-KR" sz="12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뷰인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sz="12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에디트텍스트에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위임한다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</a:t>
              </a:r>
              <a:endPara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sz="12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에디트텍스트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: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텍스트를 입력하거나 편집할 수 있다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 </a:t>
              </a:r>
              <a:endPara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버튼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: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사용자가 버튼을 터치하여 명령을 내릴 수 있다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</a:t>
              </a:r>
              <a:endPara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sz="12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이미지뷰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: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각종 이미지 형태의 파일을 출력할 수 있으며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,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sz="12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               </a:t>
              </a:r>
              <a:r>
                <a:rPr kumimoji="1" 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확대 축소 등의 다양한 기능을 제공한다</a:t>
              </a: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.</a:t>
              </a:r>
              <a:endParaRPr kumimoji="1" lang="ko-KR" altLang="ko-K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sp>
        <p:nvSpPr>
          <p:cNvPr id="100" name="모서리가 둥근 직사각형 99"/>
          <p:cNvSpPr/>
          <p:nvPr/>
        </p:nvSpPr>
        <p:spPr>
          <a:xfrm>
            <a:off x="818059" y="4346054"/>
            <a:ext cx="1172666" cy="445021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62211" y="952152"/>
            <a:ext cx="347414" cy="143223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441748" y="1441351"/>
            <a:ext cx="360040" cy="112762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441748" y="1945407"/>
            <a:ext cx="360040" cy="112762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441748" y="2449463"/>
            <a:ext cx="360040" cy="112762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970187" y="899195"/>
            <a:ext cx="360040" cy="144016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3995936" y="933102"/>
            <a:ext cx="423664" cy="17179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7380312" y="961678"/>
            <a:ext cx="620688" cy="143222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327354" y="1153318"/>
            <a:ext cx="1565126" cy="2275681"/>
          </a:xfrm>
          <a:prstGeom prst="roundRect">
            <a:avLst>
              <a:gd name="adj" fmla="val 6321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2195736" y="4149080"/>
            <a:ext cx="1008112" cy="445021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508104" y="1412776"/>
            <a:ext cx="1656184" cy="2088232"/>
          </a:xfrm>
          <a:prstGeom prst="roundRect">
            <a:avLst>
              <a:gd name="adj" fmla="val 9766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779912" y="2420888"/>
            <a:ext cx="1584176" cy="1080120"/>
          </a:xfrm>
          <a:prstGeom prst="roundRect">
            <a:avLst>
              <a:gd name="adj" fmla="val 9766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195736" y="4609704"/>
            <a:ext cx="1008112" cy="409972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808534" y="5022701"/>
            <a:ext cx="1171178" cy="409972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779912" y="1196752"/>
            <a:ext cx="1584176" cy="216024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3779912" y="2204864"/>
            <a:ext cx="534913" cy="195436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441748" y="1143793"/>
            <a:ext cx="360040" cy="27543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1441748" y="1647850"/>
            <a:ext cx="360040" cy="27543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1441748" y="2157239"/>
            <a:ext cx="360040" cy="27543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2051719" y="1062261"/>
            <a:ext cx="1501105" cy="2033364"/>
          </a:xfrm>
          <a:prstGeom prst="roundRect">
            <a:avLst>
              <a:gd name="adj" fmla="val 3342"/>
            </a:avLst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213420" y="3179068"/>
            <a:ext cx="1584176" cy="275431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095106" y="918246"/>
            <a:ext cx="267469" cy="21523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5542012" y="980727"/>
            <a:ext cx="1584176" cy="38134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8647881" y="918245"/>
            <a:ext cx="267469" cy="21523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5076056" y="2204864"/>
            <a:ext cx="267469" cy="21523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55024"/>
              </p:ext>
            </p:extLst>
          </p:nvPr>
        </p:nvGraphicFramePr>
        <p:xfrm>
          <a:off x="251521" y="764705"/>
          <a:ext cx="8604973" cy="5472607"/>
        </p:xfrm>
        <a:graphic>
          <a:graphicData uri="http://schemas.openxmlformats.org/drawingml/2006/table">
            <a:tbl>
              <a:tblPr/>
              <a:tblGrid>
                <a:gridCol w="2476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42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textCapWords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x-none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capitalize </a:t>
                      </a:r>
                      <a:r>
                        <a:rPr lang="ko-KR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속성</a:t>
                      </a: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영문 한 단어 첫 자를 대문자로 입력한다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 전에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키를 해제하면 소문자도 입력 가능하나 한 단어를 입력하고 나면 다시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활성화되어 단어의 첫 글자 입력을 대문자로 입력하도록 유도한다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textCapSentences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x-none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capitalize </a:t>
                      </a:r>
                      <a:r>
                        <a:rPr lang="ko-KR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속성</a:t>
                      </a: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영문 한 문장의 첫 자를 대문자로 입력한다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 전에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키를 해제하면 소문자도 입력 가능하나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한 문장을 입력하고 나면 다시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Caps Lock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키가 활성화되어 문장의 첫 글자 입력을 대문자로 입력하도록 유도한다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textPassword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password </a:t>
                      </a:r>
                      <a:r>
                        <a:rPr lang="ko-KR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속</a:t>
                      </a:r>
                      <a:r>
                        <a:rPr lang="ko-KR" altLang="en-US" sz="1200" b="1" kern="100" dirty="0">
                          <a:solidFill>
                            <a:srgbClr val="00B0F0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성</a:t>
                      </a:r>
                      <a:endParaRPr lang="ko-KR" sz="1200" b="1" kern="100" dirty="0">
                        <a:solidFill>
                          <a:srgbClr val="00B0F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문자 기반의 입력기 형태이며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입력되는 글자가 모두 • 기호로 표시된다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0599" name="Object 7"/>
          <p:cNvGraphicFramePr>
            <a:graphicFrameLocks noChangeAspect="1"/>
          </p:cNvGraphicFramePr>
          <p:nvPr/>
        </p:nvGraphicFramePr>
        <p:xfrm>
          <a:off x="6055568" y="836712"/>
          <a:ext cx="182880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6" name="비트맵 이미지" r:id="rId3" imgW="1828571" imgH="1685714" progId="PBrush">
                  <p:embed/>
                </p:oleObj>
              </mc:Choice>
              <mc:Fallback>
                <p:oleObj name="비트맵 이미지" r:id="rId3" imgW="1828571" imgH="1685714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568" y="836712"/>
                        <a:ext cx="1828800" cy="168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6084168" y="2780928"/>
          <a:ext cx="18192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7" name="비트맵 이미지" r:id="rId5" imgW="1819529" imgH="1676634" progId="PBrush">
                  <p:embed/>
                </p:oleObj>
              </mc:Choice>
              <mc:Fallback>
                <p:oleObj name="비트맵 이미지" r:id="rId5" imgW="1819529" imgH="1676634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780928"/>
                        <a:ext cx="181927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6084168" y="4653136"/>
          <a:ext cx="1838325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8" name="비트맵 이미지" r:id="rId7" imgW="1838095" imgH="1457143" progId="PBrush">
                  <p:embed/>
                </p:oleObj>
              </mc:Choice>
              <mc:Fallback>
                <p:oleObj name="비트맵 이미지" r:id="rId7" imgW="1838095" imgH="1457143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4653136"/>
                        <a:ext cx="1838325" cy="1457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51521" y="664121"/>
          <a:ext cx="8604973" cy="5789215"/>
        </p:xfrm>
        <a:graphic>
          <a:graphicData uri="http://schemas.openxmlformats.org/drawingml/2006/table">
            <a:tbl>
              <a:tblPr/>
              <a:tblGrid>
                <a:gridCol w="2476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687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맑은 고딕"/>
                        </a:rPr>
                        <a:t>numberPassword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b="1" kern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맑은 고딕"/>
                        </a:rPr>
                        <a:t>!!! 주의 API 11 </a:t>
                      </a:r>
                      <a:r>
                        <a:rPr lang="ko-KR" sz="1200" b="1" kern="0" dirty="0" err="1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맑은 고딕"/>
                        </a:rPr>
                        <a:t>부터</a:t>
                      </a:r>
                      <a:r>
                        <a:rPr lang="ko-KR" sz="1200" b="1" kern="0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맑은 고딕"/>
                        </a:rPr>
                        <a:t> 지원</a:t>
                      </a:r>
                      <a:endParaRPr lang="ko-KR" sz="1200" b="1" kern="100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숫자 기반의 입력기 형태이며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,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입력되는 글자가 모두 • 기호로 표시된다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textEmailAddress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이메일 주소를 입력하기 위한 입력기가 나타난다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특히 메일 주소에 꼭 들어가는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@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와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. </a:t>
                      </a: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기호 키가 추가된다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이메일 주소 입력 시에는 추천어가 필요치 않으므로 생략된다</a:t>
                      </a: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33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textShortMessage</a:t>
                      </a:r>
                      <a:endParaRPr lang="ko-KR" sz="1200" kern="10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SMS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메세지를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입력할 때 많이 사용되는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이모티콘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모음 키가 추가된다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68400" marB="684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625" name="Object 9"/>
          <p:cNvGraphicFramePr>
            <a:graphicFrameLocks noChangeAspect="1"/>
          </p:cNvGraphicFramePr>
          <p:nvPr/>
        </p:nvGraphicFramePr>
        <p:xfrm>
          <a:off x="6084168" y="692696"/>
          <a:ext cx="181927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8" name="비트맵 이미지" r:id="rId3" imgW="1819529" imgH="1390844" progId="PBrush">
                  <p:embed/>
                </p:oleObj>
              </mc:Choice>
              <mc:Fallback>
                <p:oleObj name="비트맵 이미지" r:id="rId3" imgW="1819529" imgH="1390844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692696"/>
                        <a:ext cx="1819275" cy="139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4" name="Object 8"/>
          <p:cNvGraphicFramePr>
            <a:graphicFrameLocks noChangeAspect="1"/>
          </p:cNvGraphicFramePr>
          <p:nvPr/>
        </p:nvGraphicFramePr>
        <p:xfrm>
          <a:off x="6084168" y="2190006"/>
          <a:ext cx="18097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9" name="비트맵 이미지" r:id="rId5" imgW="1809524" imgH="1171429" progId="PBrush">
                  <p:embed/>
                </p:oleObj>
              </mc:Choice>
              <mc:Fallback>
                <p:oleObj name="비트맵 이미지" r:id="rId5" imgW="1809524" imgH="1171429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2190006"/>
                        <a:ext cx="1809750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23" name="개체 4"/>
          <p:cNvPicPr>
            <a:picLocks noChangeArrowheads="1"/>
          </p:cNvPicPr>
          <p:nvPr/>
        </p:nvPicPr>
        <p:blipFill>
          <a:blip r:embed="rId7" cstate="print"/>
          <a:srcRect t="-217" b="-304"/>
          <a:stretch>
            <a:fillRect/>
          </a:stretch>
        </p:blipFill>
        <p:spPr bwMode="auto">
          <a:xfrm>
            <a:off x="6084143" y="3486150"/>
            <a:ext cx="1819275" cy="2943225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EditText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inputType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51520" y="836712"/>
          <a:ext cx="3672408" cy="2105660"/>
        </p:xfrm>
        <a:graphic>
          <a:graphicData uri="http://schemas.openxmlformats.org/drawingml/2006/table">
            <a:tbl>
              <a:tblPr/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res/layout/edittext_numeric.xml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EditText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android:inputType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"phone"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484784"/>
            <a:ext cx="2071702" cy="129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889467"/>
            <a:ext cx="838236" cy="56027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3" name="모서리가 둥근 직사각형 22"/>
          <p:cNvSpPr/>
          <p:nvPr/>
        </p:nvSpPr>
        <p:spPr>
          <a:xfrm>
            <a:off x="899592" y="2348880"/>
            <a:ext cx="2306141" cy="18707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051873" y="3645024"/>
            <a:ext cx="2071702" cy="1878212"/>
            <a:chOff x="6228184" y="1628800"/>
            <a:chExt cx="2071702" cy="187821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28184" y="1628800"/>
              <a:ext cx="884157" cy="550431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28184" y="2224117"/>
              <a:ext cx="2071702" cy="1282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4441888">
              <a:off x="7290682" y="2170292"/>
              <a:ext cx="462576" cy="66509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/>
          <p:cNvGrpSpPr/>
          <p:nvPr/>
        </p:nvGrpSpPr>
        <p:grpSpPr>
          <a:xfrm>
            <a:off x="4978188" y="3197985"/>
            <a:ext cx="2541584" cy="2642152"/>
            <a:chOff x="4355976" y="2645462"/>
            <a:chExt cx="2541584" cy="2642152"/>
          </a:xfrm>
        </p:grpSpPr>
        <p:pic>
          <p:nvPicPr>
            <p:cNvPr id="21" name="Picture 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355976" y="2645462"/>
              <a:ext cx="1898229" cy="1014777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3717032"/>
              <a:ext cx="2541584" cy="1570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Button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1182946" cy="144016"/>
            <a:chOff x="292710" y="457389"/>
            <a:chExt cx="118294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108012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1634678" cy="9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1398069" y="1033686"/>
            <a:ext cx="583132" cy="278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23528" y="764704"/>
          <a:ext cx="5857240" cy="228854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res/layout/button.xml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"http://schemas.android.com/apk/res/android"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200" b="1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200" b="1" kern="0" dirty="0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Button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i="1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버튼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android:onClick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onButtonClick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23528" y="3140968"/>
          <a:ext cx="5857240" cy="292862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src</a:t>
                      </a: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/MainActivity.java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class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MainActivity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extends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Activity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646464"/>
                          </a:solidFill>
                          <a:latin typeface="Consolas"/>
                          <a:cs typeface="Times New Roman"/>
                        </a:rPr>
                        <a:t>@Override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protected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void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Bundle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b="1" kern="0" dirty="0" err="1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super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.onCreate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setContentView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R.layout.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latin typeface="Consolas"/>
                          <a:cs typeface="Times New Roman"/>
                        </a:rPr>
                        <a:t>button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public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void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onButtonClick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View v )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Toast.</a:t>
                      </a:r>
                      <a:r>
                        <a:rPr lang="en-US" sz="1000" i="1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makeText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this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, </a:t>
                      </a:r>
                      <a:r>
                        <a:rPr lang="en-US" sz="1000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ko-KR" sz="1000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버튼을</a:t>
                      </a:r>
                      <a:r>
                        <a:rPr lang="ko-KR" sz="1000" kern="0" dirty="0">
                          <a:solidFill>
                            <a:srgbClr val="2A00FF"/>
                          </a:solidFill>
                          <a:latin typeface="맑은 고딕"/>
                          <a:ea typeface="Consolas"/>
                          <a:cs typeface="Times New Roman"/>
                        </a:rPr>
                        <a:t> </a:t>
                      </a:r>
                      <a:r>
                        <a:rPr lang="ko-KR" sz="1000" kern="0" dirty="0">
                          <a:solidFill>
                            <a:srgbClr val="2A00FF"/>
                          </a:solidFill>
                          <a:latin typeface="Consolas"/>
                          <a:cs typeface="Consolas"/>
                        </a:rPr>
                        <a:t>눌렀습니다</a:t>
                      </a:r>
                      <a:r>
                        <a:rPr lang="en-US" sz="1000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."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,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Toast.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latin typeface="Consolas"/>
                          <a:cs typeface="Times New Roman"/>
                        </a:rPr>
                        <a:t>LENGTH_LONG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).show();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764704"/>
            <a:ext cx="856271" cy="785818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9" y="2924945"/>
            <a:ext cx="2376264" cy="1458846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grpSp>
        <p:nvGrpSpPr>
          <p:cNvPr id="32" name="그룹 31"/>
          <p:cNvGrpSpPr/>
          <p:nvPr/>
        </p:nvGrpSpPr>
        <p:grpSpPr>
          <a:xfrm>
            <a:off x="6445348" y="1773388"/>
            <a:ext cx="856271" cy="785818"/>
            <a:chOff x="6445348" y="1773388"/>
            <a:chExt cx="856271" cy="785818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45348" y="1773388"/>
              <a:ext cx="856271" cy="785818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29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4441888">
              <a:off x="6742423" y="1873441"/>
              <a:ext cx="414935" cy="596592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827584" y="2464321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1560" y="5085184"/>
            <a:ext cx="5184576" cy="792088"/>
          </a:xfrm>
          <a:prstGeom prst="roundRect">
            <a:avLst>
              <a:gd name="adj" fmla="val 1185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1279" y="6042124"/>
            <a:ext cx="74151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사용자가 뷰를 클릭했을 때 호출되는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콜백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함수명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8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장에서 상세히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160" y="40466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ImageView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404664"/>
            <a:ext cx="144016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568986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adjustViewBounds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184" y="2145050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maxWidth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maxHeight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730406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tint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739698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9552" y="2154342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1578278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568" y="3882534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baseline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552" y="3891826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3568" y="4437112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scaleType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552" y="4446404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3568" y="4962654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cropToPadding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4971946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3306470"/>
            <a:ext cx="810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baseLineAlignBottom</a:t>
            </a:r>
            <a:endParaRPr lang="en-US" altLang="ko-KR" sz="1600" dirty="0">
              <a:solidFill>
                <a:schemeClr val="bg1"/>
              </a:solidFill>
              <a:latin typeface="HY견명조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9552" y="3315762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3568" y="978064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ImageView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src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9552" y="987356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131EE4-C120-4A69-AC66-D19B82BE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18" y="708056"/>
            <a:ext cx="3190476" cy="2857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src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908720"/>
            <a:ext cx="1634678" cy="9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625277" y="1585367"/>
            <a:ext cx="679648" cy="27200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2487507" y="897259"/>
            <a:ext cx="5874697" cy="3143272"/>
            <a:chOff x="2487507" y="897259"/>
            <a:chExt cx="5874697" cy="3143272"/>
          </a:xfrm>
        </p:grpSpPr>
        <p:sp>
          <p:nvSpPr>
            <p:cNvPr id="24" name="모서리가 둥근 직사각형 23"/>
            <p:cNvSpPr/>
            <p:nvPr/>
          </p:nvSpPr>
          <p:spPr bwMode="auto">
            <a:xfrm>
              <a:off x="5076056" y="897259"/>
              <a:ext cx="3286148" cy="3143272"/>
            </a:xfrm>
            <a:prstGeom prst="roundRect">
              <a:avLst>
                <a:gd name="adj" fmla="val 2728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85594" y="1121098"/>
              <a:ext cx="1502638" cy="1998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" name="TextBox 25"/>
            <p:cNvSpPr txBox="1"/>
            <p:nvPr/>
          </p:nvSpPr>
          <p:spPr>
            <a:xfrm>
              <a:off x="5185594" y="3164225"/>
              <a:ext cx="1500198" cy="7078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원본파일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파일명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sori_big.png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해상도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960X1280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57230" y="2454517"/>
              <a:ext cx="500066" cy="665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6757230" y="3164225"/>
              <a:ext cx="1500198" cy="7078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원본파일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파일명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sori_small.png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해상도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100X133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487507" y="1976253"/>
              <a:ext cx="1152128" cy="360040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3" name="오른쪽 화살표 32"/>
            <p:cNvSpPr/>
            <p:nvPr/>
          </p:nvSpPr>
          <p:spPr bwMode="auto">
            <a:xfrm>
              <a:off x="4644008" y="3752499"/>
              <a:ext cx="432048" cy="216024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1063"/>
              </p:ext>
            </p:extLst>
          </p:nvPr>
        </p:nvGraphicFramePr>
        <p:xfrm>
          <a:off x="2555776" y="4101172"/>
          <a:ext cx="5857240" cy="213614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7685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gen/R.java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package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com.superdroid.test.View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final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class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R {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...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}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static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final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class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{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static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final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b="1" kern="0" dirty="0" err="1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ic_launcher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=0x7f020000;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public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static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final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i="1" kern="0" dirty="0" err="1">
                          <a:solidFill>
                            <a:srgbClr val="0000C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=0x7f020001;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public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static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final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55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i="1" kern="0" dirty="0" err="1">
                          <a:solidFill>
                            <a:srgbClr val="0000C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=0x7f020002;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}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...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1039049" y="1456372"/>
            <a:ext cx="2483680" cy="1589488"/>
            <a:chOff x="1039049" y="1456372"/>
            <a:chExt cx="2483680" cy="1589488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802649" y="1456372"/>
              <a:ext cx="720080" cy="216024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37" name="Shape 36"/>
            <p:cNvCxnSpPr>
              <a:cxnSpLocks/>
              <a:stCxn id="30" idx="1"/>
              <a:endCxn id="5" idx="0"/>
            </p:cNvCxnSpPr>
            <p:nvPr/>
          </p:nvCxnSpPr>
          <p:spPr>
            <a:xfrm rot="10800000" flipV="1">
              <a:off x="1039049" y="1564383"/>
              <a:ext cx="1763601" cy="1481477"/>
            </a:xfrm>
            <a:prstGeom prst="bentConnector2">
              <a:avLst/>
            </a:prstGeom>
            <a:ln w="19050">
              <a:solidFill>
                <a:srgbClr val="FF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모서리가 둥근 직사각형 42"/>
          <p:cNvSpPr/>
          <p:nvPr/>
        </p:nvSpPr>
        <p:spPr>
          <a:xfrm>
            <a:off x="3133366" y="5471197"/>
            <a:ext cx="4104456" cy="3600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696" y="3045861"/>
            <a:ext cx="1912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drawable </a:t>
            </a:r>
            <a:r>
              <a:rPr lang="ko-KR" altLang="en-US" dirty="0">
                <a:solidFill>
                  <a:schemeClr val="bg1"/>
                </a:solidFill>
              </a:rPr>
              <a:t>폴더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또는 </a:t>
            </a:r>
            <a:r>
              <a:rPr lang="en-US" altLang="ko-KR" dirty="0">
                <a:solidFill>
                  <a:schemeClr val="bg1"/>
                </a:solidFill>
              </a:rPr>
              <a:t>mipmap</a:t>
            </a:r>
            <a:r>
              <a:rPr lang="ko-KR" altLang="en-US" dirty="0">
                <a:solidFill>
                  <a:schemeClr val="bg1"/>
                </a:solidFill>
              </a:rPr>
              <a:t>에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4666" y="210357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이미지뷰에</a:t>
            </a:r>
            <a:r>
              <a:rPr lang="ko-KR" altLang="en-US" dirty="0">
                <a:solidFill>
                  <a:schemeClr val="bg1"/>
                </a:solidFill>
              </a:rPr>
              <a:t> 보여질 이미지 리소스 </a:t>
            </a:r>
            <a:r>
              <a:rPr lang="en-US" altLang="ko-KR" dirty="0">
                <a:solidFill>
                  <a:schemeClr val="bg1"/>
                </a:solidFill>
              </a:rPr>
              <a:t>ID</a:t>
            </a:r>
            <a:r>
              <a:rPr lang="ko-KR" altLang="en-US" dirty="0">
                <a:solidFill>
                  <a:schemeClr val="bg1"/>
                </a:solidFill>
              </a:rPr>
              <a:t>를 설정함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Shape 36">
            <a:extLst>
              <a:ext uri="{FF2B5EF4-FFF2-40B4-BE49-F238E27FC236}">
                <a16:creationId xmlns:a16="http://schemas.microsoft.com/office/drawing/2014/main" id="{9F1FA4BA-EF8A-4FE0-96C6-D0AECE3C72F1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1825049" y="2156273"/>
            <a:ext cx="662459" cy="1088406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6CAB3E6-7940-4342-B98E-0EE097D09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26" y="4254885"/>
            <a:ext cx="1676190" cy="180000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src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0724"/>
              </p:ext>
            </p:extLst>
          </p:nvPr>
        </p:nvGraphicFramePr>
        <p:xfrm>
          <a:off x="323528" y="836712"/>
          <a:ext cx="5857240" cy="335534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res/layout/imageview_src.xml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"http://schemas.android.com/apk/res/android"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"#7F7F7F"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149080"/>
            <a:ext cx="1857388" cy="225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22" name="모서리가 둥근 직사각형 21"/>
          <p:cNvSpPr/>
          <p:nvPr/>
        </p:nvSpPr>
        <p:spPr>
          <a:xfrm>
            <a:off x="966267" y="2795786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66267" y="3597399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948264" y="4490070"/>
            <a:ext cx="576064" cy="73913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33270" y="5185766"/>
            <a:ext cx="936104" cy="119556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5580112" y="764704"/>
            <a:ext cx="3286148" cy="3143272"/>
            <a:chOff x="5580112" y="764704"/>
            <a:chExt cx="3286148" cy="3143272"/>
          </a:xfrm>
        </p:grpSpPr>
        <p:sp>
          <p:nvSpPr>
            <p:cNvPr id="37" name="모서리가 둥근 직사각형 36"/>
            <p:cNvSpPr/>
            <p:nvPr/>
          </p:nvSpPr>
          <p:spPr bwMode="auto">
            <a:xfrm>
              <a:off x="5580112" y="764704"/>
              <a:ext cx="3286148" cy="3143272"/>
            </a:xfrm>
            <a:prstGeom prst="roundRect">
              <a:avLst>
                <a:gd name="adj" fmla="val 2728"/>
              </a:avLst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89650" y="988543"/>
              <a:ext cx="1502638" cy="1998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" name="TextBox 38"/>
            <p:cNvSpPr txBox="1"/>
            <p:nvPr/>
          </p:nvSpPr>
          <p:spPr>
            <a:xfrm>
              <a:off x="5689650" y="3031670"/>
              <a:ext cx="1500198" cy="7078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원본파일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파일명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sori_big.png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해상도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960X1280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61286" y="2321962"/>
              <a:ext cx="500066" cy="665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TextBox 40"/>
            <p:cNvSpPr txBox="1"/>
            <p:nvPr/>
          </p:nvSpPr>
          <p:spPr>
            <a:xfrm>
              <a:off x="7261286" y="3031670"/>
              <a:ext cx="1500198" cy="7078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원본파일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파일명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sori_small.png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해상도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: 100X133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95536" y="4349621"/>
            <a:ext cx="626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 크기에 따라 화면에 출력된 이미지뷰의 모양이 다르다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왜 그럴까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8D239724-E81C-474C-A55A-64ED4163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6066"/>
              </p:ext>
            </p:extLst>
          </p:nvPr>
        </p:nvGraphicFramePr>
        <p:xfrm>
          <a:off x="229304" y="5070873"/>
          <a:ext cx="5857240" cy="131318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200" b="1" i="1" kern="0" dirty="0">
                          <a:solidFill>
                            <a:srgbClr val="FF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@mipmap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07950F82-F8AD-4E2C-9126-A1A42A3BFD13}"/>
              </a:ext>
            </a:extLst>
          </p:cNvPr>
          <p:cNvSpPr/>
          <p:nvPr/>
        </p:nvSpPr>
        <p:spPr>
          <a:xfrm>
            <a:off x="683568" y="5935102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3491880" y="3662741"/>
            <a:ext cx="2232745" cy="1296144"/>
            <a:chOff x="3491880" y="3573016"/>
            <a:chExt cx="2232745" cy="1296144"/>
          </a:xfrm>
        </p:grpSpPr>
        <p:sp>
          <p:nvSpPr>
            <p:cNvPr id="27" name="직사각형 26"/>
            <p:cNvSpPr/>
            <p:nvPr/>
          </p:nvSpPr>
          <p:spPr>
            <a:xfrm>
              <a:off x="3491880" y="3861048"/>
              <a:ext cx="1944216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716016" y="3573016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뷰그룹</a:t>
              </a:r>
              <a:r>
                <a:rPr lang="ko-KR" altLang="en-US" sz="1200" b="1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src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95536" y="620688"/>
            <a:ext cx="626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그렇다면 예제의 실행 결과를 분석해보자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0"/>
          <p:cNvGrpSpPr/>
          <p:nvPr/>
        </p:nvGrpSpPr>
        <p:grpSpPr>
          <a:xfrm>
            <a:off x="735588" y="1051595"/>
            <a:ext cx="1172116" cy="953119"/>
            <a:chOff x="735588" y="1628800"/>
            <a:chExt cx="1172116" cy="953119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608" y="1916832"/>
              <a:ext cx="500066" cy="665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735588" y="1628800"/>
              <a:ext cx="117211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원본 이미지 크기</a:t>
              </a:r>
            </a:p>
          </p:txBody>
        </p:sp>
      </p:grpSp>
      <p:grpSp>
        <p:nvGrpSpPr>
          <p:cNvPr id="5" name="그룹 46"/>
          <p:cNvGrpSpPr/>
          <p:nvPr/>
        </p:nvGrpSpPr>
        <p:grpSpPr>
          <a:xfrm>
            <a:off x="3482355" y="836712"/>
            <a:ext cx="3672408" cy="1296144"/>
            <a:chOff x="3491880" y="1340768"/>
            <a:chExt cx="3672408" cy="1296144"/>
          </a:xfrm>
        </p:grpSpPr>
        <p:sp>
          <p:nvSpPr>
            <p:cNvPr id="25" name="직사각형 24"/>
            <p:cNvSpPr/>
            <p:nvPr/>
          </p:nvSpPr>
          <p:spPr>
            <a:xfrm>
              <a:off x="3491880" y="1628800"/>
              <a:ext cx="3672408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868144" y="1340768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뷰그룹</a:t>
              </a:r>
              <a:r>
                <a:rPr lang="ko-KR" altLang="en-US" sz="1200" b="1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grpSp>
        <p:nvGrpSpPr>
          <p:cNvPr id="6" name="그룹 47"/>
          <p:cNvGrpSpPr/>
          <p:nvPr/>
        </p:nvGrpSpPr>
        <p:grpSpPr>
          <a:xfrm>
            <a:off x="539552" y="3429000"/>
            <a:ext cx="8064896" cy="3065378"/>
            <a:chOff x="539552" y="3160018"/>
            <a:chExt cx="8064896" cy="3065378"/>
          </a:xfrm>
        </p:grpSpPr>
        <p:grpSp>
          <p:nvGrpSpPr>
            <p:cNvPr id="8" name="그룹 31"/>
            <p:cNvGrpSpPr/>
            <p:nvPr/>
          </p:nvGrpSpPr>
          <p:grpSpPr>
            <a:xfrm>
              <a:off x="611560" y="3201829"/>
              <a:ext cx="2088232" cy="3023567"/>
              <a:chOff x="611560" y="2680056"/>
              <a:chExt cx="2088232" cy="3023567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1560" y="2926277"/>
                <a:ext cx="2088232" cy="2777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807596" y="2680056"/>
                <a:ext cx="117211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원본 이미지 크기</a:t>
                </a: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539552" y="3160018"/>
              <a:ext cx="8064896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620688"/>
            <a:ext cx="1366460" cy="16561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39552" y="2276872"/>
          <a:ext cx="5857240" cy="106934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2891224" y="5517232"/>
          <a:ext cx="5857240" cy="91694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그룹 34"/>
          <p:cNvGrpSpPr/>
          <p:nvPr/>
        </p:nvGrpSpPr>
        <p:grpSpPr>
          <a:xfrm>
            <a:off x="3491880" y="1120552"/>
            <a:ext cx="1512793" cy="652264"/>
            <a:chOff x="3491880" y="1120552"/>
            <a:chExt cx="1512793" cy="652264"/>
          </a:xfrm>
        </p:grpSpPr>
        <p:sp>
          <p:nvSpPr>
            <p:cNvPr id="32" name="직사각형 31"/>
            <p:cNvSpPr/>
            <p:nvPr/>
          </p:nvSpPr>
          <p:spPr>
            <a:xfrm>
              <a:off x="3491880" y="1120552"/>
              <a:ext cx="490389" cy="64807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23928" y="1511206"/>
              <a:ext cx="10807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이미지뷰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9627"/>
            <a:ext cx="500066" cy="66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그룹 37"/>
          <p:cNvGrpSpPr/>
          <p:nvPr/>
        </p:nvGrpSpPr>
        <p:grpSpPr>
          <a:xfrm>
            <a:off x="3520455" y="3986014"/>
            <a:ext cx="3011244" cy="947936"/>
            <a:chOff x="3520455" y="3986014"/>
            <a:chExt cx="3011244" cy="947936"/>
          </a:xfrm>
        </p:grpSpPr>
        <p:sp>
          <p:nvSpPr>
            <p:cNvPr id="56" name="직사각형 55"/>
            <p:cNvSpPr/>
            <p:nvPr/>
          </p:nvSpPr>
          <p:spPr>
            <a:xfrm>
              <a:off x="3520455" y="3986014"/>
              <a:ext cx="1880220" cy="947936"/>
            </a:xfrm>
            <a:prstGeom prst="rect">
              <a:avLst/>
            </a:prstGeom>
            <a:solidFill>
              <a:srgbClr val="0066FF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450954" y="4634086"/>
              <a:ext cx="10807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이미지뷰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715699"/>
            <a:ext cx="2088232" cy="277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0.26701 -0.0310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00" y="-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31007 -0.0930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-47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adjustViewBounds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4711338" cy="144016"/>
            <a:chOff x="292710" y="457389"/>
            <a:chExt cx="47113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46085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836712"/>
          <a:ext cx="3888432" cy="36601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res/layout/imageview_adjust_view_bounds.xml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"#7F7F7F"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android:adjustViewBounds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"true"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android:adjustViewBounds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"true"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836712"/>
            <a:ext cx="1764274" cy="214314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sp>
        <p:nvSpPr>
          <p:cNvPr id="15" name="모서리가 둥근 직사각형 14"/>
          <p:cNvSpPr/>
          <p:nvPr/>
        </p:nvSpPr>
        <p:spPr>
          <a:xfrm>
            <a:off x="928167" y="2958852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7984" y="1196752"/>
            <a:ext cx="1728192" cy="64807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8167" y="3889623"/>
            <a:ext cx="3024336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27984" y="1844824"/>
            <a:ext cx="1728192" cy="1080120"/>
          </a:xfrm>
          <a:prstGeom prst="roundRect">
            <a:avLst>
              <a:gd name="adj" fmla="val 6967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1"/>
          <p:cNvGrpSpPr/>
          <p:nvPr/>
        </p:nvGrpSpPr>
        <p:grpSpPr>
          <a:xfrm>
            <a:off x="6046068" y="1888257"/>
            <a:ext cx="2156073" cy="1066800"/>
            <a:chOff x="6046068" y="1888257"/>
            <a:chExt cx="2156073" cy="1066800"/>
          </a:xfrm>
        </p:grpSpPr>
        <p:sp>
          <p:nvSpPr>
            <p:cNvPr id="20" name="오른쪽 화살표 19"/>
            <p:cNvSpPr/>
            <p:nvPr/>
          </p:nvSpPr>
          <p:spPr bwMode="auto">
            <a:xfrm rot="10800000">
              <a:off x="6046068" y="2276872"/>
              <a:ext cx="432048" cy="216024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pic>
          <p:nvPicPr>
            <p:cNvPr id="14233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06691" y="1888257"/>
              <a:ext cx="169545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24"/>
          <p:cNvGrpSpPr/>
          <p:nvPr/>
        </p:nvGrpSpPr>
        <p:grpSpPr>
          <a:xfrm>
            <a:off x="6444208" y="1844824"/>
            <a:ext cx="1800200" cy="1152128"/>
            <a:chOff x="6444208" y="1844824"/>
            <a:chExt cx="1800200" cy="115212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444208" y="1844824"/>
              <a:ext cx="576064" cy="1152128"/>
            </a:xfrm>
            <a:prstGeom prst="roundRect">
              <a:avLst>
                <a:gd name="adj" fmla="val 6967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7668344" y="1844824"/>
              <a:ext cx="576064" cy="1152128"/>
            </a:xfrm>
            <a:prstGeom prst="roundRect">
              <a:avLst>
                <a:gd name="adj" fmla="val 6967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4283968" y="3140968"/>
            <a:ext cx="453650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뷰그룹에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이미지뷰를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추가하면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부모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뷰그룹은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이미지뷰의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영역을 결정해준다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그리고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이미지뷰는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뷰그룹이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할당한 영역에 자신의 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콘텐트인 원본이미지를 그린다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4820182"/>
            <a:ext cx="856895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여기서 원본이미지가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뷰영역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보다 크다면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종횡비를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유지하여 축소하는데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대부분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원본이미지의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종횡비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차이가 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따라서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좌우 빈 공간이 생긴다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23528" y="5733256"/>
            <a:ext cx="856895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adjustViewBounds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속성을 이용하면 </a:t>
            </a:r>
            <a:r>
              <a:rPr lang="ko-KR" altLang="en-US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크기를 축소된 원본이미지로 조정한다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maxWidth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maxHeight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5215394" cy="144016"/>
            <a:chOff x="292710" y="457389"/>
            <a:chExt cx="521539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511256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1601415"/>
          <a:ext cx="4248472" cy="4208780"/>
        </p:xfrm>
        <a:graphic>
          <a:graphicData uri="http://schemas.openxmlformats.org/drawingml/2006/table">
            <a:tbl>
              <a:tblPr/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res/layout/imageview_max_width_n_max_height.xml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"#7F7F7F"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android:maxWidth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android:maxHeight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android:adjustViewBounds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android:maxWidth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android:maxHeight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3965" y="1601415"/>
            <a:ext cx="1758619" cy="214314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41" name="모서리가 둥근 직사각형 40"/>
          <p:cNvSpPr/>
          <p:nvPr/>
        </p:nvSpPr>
        <p:spPr>
          <a:xfrm>
            <a:off x="861492" y="3689647"/>
            <a:ext cx="2270348" cy="43204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4"/>
          <p:cNvGrpSpPr/>
          <p:nvPr/>
        </p:nvGrpSpPr>
        <p:grpSpPr>
          <a:xfrm>
            <a:off x="4642298" y="1961455"/>
            <a:ext cx="4104456" cy="614164"/>
            <a:chOff x="4788024" y="1124744"/>
            <a:chExt cx="4104456" cy="61416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4788024" y="1162844"/>
              <a:ext cx="1944216" cy="57606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732240" y="1124744"/>
              <a:ext cx="21602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원본이미지가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100X100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보다</a:t>
              </a:r>
              <a:endParaRPr lang="en-US" altLang="ko-KR" sz="12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작기 때문에 차이가 없다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/>
            </a:p>
          </p:txBody>
        </p:sp>
      </p:grpSp>
      <p:grpSp>
        <p:nvGrpSpPr>
          <p:cNvPr id="4" name="그룹 51"/>
          <p:cNvGrpSpPr/>
          <p:nvPr/>
        </p:nvGrpSpPr>
        <p:grpSpPr>
          <a:xfrm>
            <a:off x="4551089" y="2609527"/>
            <a:ext cx="4447185" cy="1357437"/>
            <a:chOff x="4696815" y="1772816"/>
            <a:chExt cx="4447185" cy="1357437"/>
          </a:xfrm>
        </p:grpSpPr>
        <p:sp>
          <p:nvSpPr>
            <p:cNvPr id="46" name="직사각형 45"/>
            <p:cNvSpPr/>
            <p:nvPr/>
          </p:nvSpPr>
          <p:spPr>
            <a:xfrm>
              <a:off x="4696815" y="2884032"/>
              <a:ext cx="217719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android:adjustViewBounds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false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5" name="그룹 49"/>
            <p:cNvGrpSpPr/>
            <p:nvPr/>
          </p:nvGrpSpPr>
          <p:grpSpPr>
            <a:xfrm>
              <a:off x="4788024" y="1772816"/>
              <a:ext cx="4355976" cy="1080119"/>
              <a:chOff x="4788024" y="1772816"/>
              <a:chExt cx="4355976" cy="1080119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4788024" y="1801390"/>
                <a:ext cx="1944216" cy="1051545"/>
              </a:xfrm>
              <a:prstGeom prst="roundRect">
                <a:avLst>
                  <a:gd name="adj" fmla="val 9421"/>
                </a:avLst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732240" y="1772816"/>
                <a:ext cx="24117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원본 이미지가 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100X100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보다</a:t>
                </a:r>
                <a:endParaRPr lang="en-US" altLang="ko-KR" sz="12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ko-KR" altLang="en-US" sz="12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훨씬 크지만 왜 차이가 없을까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?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1" name="모서리가 둥근 직사각형 50"/>
          <p:cNvSpPr/>
          <p:nvPr/>
        </p:nvSpPr>
        <p:spPr>
          <a:xfrm>
            <a:off x="861492" y="4870350"/>
            <a:ext cx="2918420" cy="53796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2"/>
          <p:cNvGrpSpPr/>
          <p:nvPr/>
        </p:nvGrpSpPr>
        <p:grpSpPr>
          <a:xfrm>
            <a:off x="4499992" y="4077072"/>
            <a:ext cx="2161169" cy="2403649"/>
            <a:chOff x="4645718" y="3429000"/>
            <a:chExt cx="2161169" cy="2403649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3429000"/>
              <a:ext cx="1758619" cy="214314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9" name="직사각형 38"/>
            <p:cNvSpPr/>
            <p:nvPr/>
          </p:nvSpPr>
          <p:spPr>
            <a:xfrm>
              <a:off x="4645718" y="5586428"/>
              <a:ext cx="21611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android:adjustViewBounds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251520" y="746120"/>
            <a:ext cx="8568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 속성은 </a:t>
            </a:r>
            <a:r>
              <a:rPr lang="ko-KR" altLang="en-US" sz="1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영역에 그려질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원본 이미지의 최대 크기</a:t>
            </a:r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지정한다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b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속성은 최대 너비를 설정하고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b="1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속성은 최대 높이를 설정한다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dirty="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그룹 194"/>
          <p:cNvGrpSpPr/>
          <p:nvPr/>
        </p:nvGrpSpPr>
        <p:grpSpPr>
          <a:xfrm>
            <a:off x="4437787" y="2974039"/>
            <a:ext cx="1428760" cy="2471755"/>
            <a:chOff x="4437787" y="2974039"/>
            <a:chExt cx="1428760" cy="2471755"/>
          </a:xfrm>
        </p:grpSpPr>
        <p:sp>
          <p:nvSpPr>
            <p:cNvPr id="116" name="모서리가 둥근 직사각형 115"/>
            <p:cNvSpPr/>
            <p:nvPr/>
          </p:nvSpPr>
          <p:spPr bwMode="auto">
            <a:xfrm>
              <a:off x="4714023" y="3108860"/>
              <a:ext cx="1152524" cy="2336934"/>
            </a:xfrm>
            <a:prstGeom prst="round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4880714" y="3302654"/>
              <a:ext cx="800107" cy="288032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CheckBox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4914040" y="4445662"/>
              <a:ext cx="800107" cy="288032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Switch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오른쪽 화살표 124"/>
            <p:cNvSpPr/>
            <p:nvPr/>
          </p:nvSpPr>
          <p:spPr bwMode="auto">
            <a:xfrm>
              <a:off x="4437787" y="4874290"/>
              <a:ext cx="214314" cy="214314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5152167" y="2974039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뷰의 파생 클래스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92710" y="457389"/>
            <a:ext cx="2047042" cy="144016"/>
            <a:chOff x="292710" y="457389"/>
            <a:chExt cx="204704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194421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58394" y="1154572"/>
            <a:ext cx="5093852" cy="1184048"/>
            <a:chOff x="658394" y="1154572"/>
            <a:chExt cx="5093852" cy="118404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63230" y="1382566"/>
              <a:ext cx="1024829" cy="288032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TextView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248671" y="1191052"/>
              <a:ext cx="860369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Button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248671" y="1619680"/>
              <a:ext cx="860369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EditText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894990" y="1191052"/>
              <a:ext cx="857256" cy="288032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CheckBox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323354" y="1191052"/>
              <a:ext cx="1285884" cy="288032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CompoundButton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894990" y="1617400"/>
              <a:ext cx="857256" cy="288032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Switch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40" name="꺾인 연결선 39"/>
            <p:cNvCxnSpPr>
              <a:stCxn id="34" idx="3"/>
              <a:endCxn id="36" idx="1"/>
            </p:cNvCxnSpPr>
            <p:nvPr/>
          </p:nvCxnSpPr>
          <p:spPr>
            <a:xfrm>
              <a:off x="1888059" y="1526582"/>
              <a:ext cx="360612" cy="237114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1" name="꺾인 연결선 40"/>
            <p:cNvCxnSpPr>
              <a:stCxn id="38" idx="3"/>
              <a:endCxn id="39" idx="1"/>
            </p:cNvCxnSpPr>
            <p:nvPr/>
          </p:nvCxnSpPr>
          <p:spPr>
            <a:xfrm>
              <a:off x="4609238" y="1335068"/>
              <a:ext cx="285752" cy="42634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2" name="직선 화살표 연결선 41"/>
            <p:cNvCxnSpPr>
              <a:stCxn id="35" idx="3"/>
              <a:endCxn id="38" idx="1"/>
            </p:cNvCxnSpPr>
            <p:nvPr/>
          </p:nvCxnSpPr>
          <p:spPr>
            <a:xfrm>
              <a:off x="3109040" y="1335068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3" name="직선 화살표 연결선 42"/>
            <p:cNvCxnSpPr>
              <a:stCxn id="38" idx="3"/>
              <a:endCxn id="37" idx="1"/>
            </p:cNvCxnSpPr>
            <p:nvPr/>
          </p:nvCxnSpPr>
          <p:spPr>
            <a:xfrm>
              <a:off x="4609238" y="1335068"/>
              <a:ext cx="285752" cy="158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4" name="모서리가 둥근 직사각형 43"/>
            <p:cNvSpPr/>
            <p:nvPr/>
          </p:nvSpPr>
          <p:spPr>
            <a:xfrm>
              <a:off x="823024" y="2050588"/>
              <a:ext cx="1065035" cy="288032"/>
            </a:xfrm>
            <a:prstGeom prst="round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ImageView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45" name="꺾인 연결선 62"/>
            <p:cNvCxnSpPr>
              <a:endCxn id="44" idx="1"/>
            </p:cNvCxnSpPr>
            <p:nvPr/>
          </p:nvCxnSpPr>
          <p:spPr>
            <a:xfrm rot="16200000" flipH="1">
              <a:off x="220693" y="1592273"/>
              <a:ext cx="1040032" cy="164630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6" name="꺾인 연결선 127"/>
            <p:cNvCxnSpPr>
              <a:endCxn id="34" idx="1"/>
            </p:cNvCxnSpPr>
            <p:nvPr/>
          </p:nvCxnSpPr>
          <p:spPr>
            <a:xfrm rot="16200000" flipH="1">
              <a:off x="574807" y="1238159"/>
              <a:ext cx="372010" cy="204836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7" name="꺾인 연결선 46"/>
            <p:cNvCxnSpPr>
              <a:stCxn id="34" idx="3"/>
              <a:endCxn id="35" idx="1"/>
            </p:cNvCxnSpPr>
            <p:nvPr/>
          </p:nvCxnSpPr>
          <p:spPr>
            <a:xfrm flipV="1">
              <a:off x="1888059" y="1335068"/>
              <a:ext cx="360612" cy="191514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sp>
        <p:nvSpPr>
          <p:cNvPr id="48" name="모서리가 둥근 직사각형 47"/>
          <p:cNvSpPr/>
          <p:nvPr/>
        </p:nvSpPr>
        <p:spPr>
          <a:xfrm>
            <a:off x="251520" y="764704"/>
            <a:ext cx="1714512" cy="389868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View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251520" y="2945464"/>
            <a:ext cx="1114434" cy="2571768"/>
            <a:chOff x="251520" y="2945464"/>
            <a:chExt cx="1114434" cy="2571768"/>
          </a:xfrm>
        </p:grpSpPr>
        <p:sp>
          <p:nvSpPr>
            <p:cNvPr id="109" name="모서리가 둥근 직사각형 108"/>
            <p:cNvSpPr/>
            <p:nvPr/>
          </p:nvSpPr>
          <p:spPr bwMode="auto">
            <a:xfrm>
              <a:off x="251520" y="3159778"/>
              <a:ext cx="1114434" cy="2357454"/>
            </a:xfrm>
            <a:prstGeom prst="round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394396" y="2945464"/>
              <a:ext cx="757244" cy="288032"/>
            </a:xfrm>
            <a:prstGeom prst="round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View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313433" y="296451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2847101" y="3016902"/>
            <a:ext cx="1519250" cy="1143008"/>
            <a:chOff x="2847101" y="3016902"/>
            <a:chExt cx="1519250" cy="1143008"/>
          </a:xfrm>
        </p:grpSpPr>
        <p:sp>
          <p:nvSpPr>
            <p:cNvPr id="124" name="오른쪽 화살표 123"/>
            <p:cNvSpPr/>
            <p:nvPr/>
          </p:nvSpPr>
          <p:spPr bwMode="auto">
            <a:xfrm>
              <a:off x="2847101" y="3516968"/>
              <a:ext cx="214314" cy="214314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 bwMode="auto">
            <a:xfrm>
              <a:off x="3109041" y="3231216"/>
              <a:ext cx="1257310" cy="928694"/>
            </a:xfrm>
            <a:prstGeom prst="round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3318606" y="3016902"/>
              <a:ext cx="900104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EditText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242391" y="3045477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2847101" y="4345649"/>
            <a:ext cx="1519250" cy="1143008"/>
            <a:chOff x="2847101" y="4345649"/>
            <a:chExt cx="1519250" cy="1143008"/>
          </a:xfrm>
        </p:grpSpPr>
        <p:sp>
          <p:nvSpPr>
            <p:cNvPr id="112" name="모서리가 둥근 직사각형 111"/>
            <p:cNvSpPr/>
            <p:nvPr/>
          </p:nvSpPr>
          <p:spPr bwMode="auto">
            <a:xfrm>
              <a:off x="3109041" y="4559963"/>
              <a:ext cx="1257310" cy="928694"/>
            </a:xfrm>
            <a:prstGeom prst="roundRect">
              <a:avLst/>
            </a:prstGeom>
            <a:solidFill>
              <a:sysClr val="window" lastClr="FFFFFF"/>
            </a:solidFill>
            <a:ln w="28575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3318606" y="4345649"/>
              <a:ext cx="900104" cy="28803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Button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3242391" y="4374224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7" name="오른쪽 화살표 156"/>
            <p:cNvSpPr/>
            <p:nvPr/>
          </p:nvSpPr>
          <p:spPr bwMode="auto">
            <a:xfrm>
              <a:off x="2847101" y="4874290"/>
              <a:ext cx="214314" cy="214314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1408816" y="2945464"/>
            <a:ext cx="1385897" cy="2571768"/>
            <a:chOff x="1408816" y="2945464"/>
            <a:chExt cx="1385897" cy="2571768"/>
          </a:xfrm>
        </p:grpSpPr>
        <p:sp>
          <p:nvSpPr>
            <p:cNvPr id="123" name="오른쪽 화살표 122"/>
            <p:cNvSpPr/>
            <p:nvPr/>
          </p:nvSpPr>
          <p:spPr bwMode="auto">
            <a:xfrm>
              <a:off x="1408816" y="4064660"/>
              <a:ext cx="214314" cy="214314"/>
            </a:xfrm>
            <a:prstGeom prst="rightArrow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grpSp>
          <p:nvGrpSpPr>
            <p:cNvPr id="188" name="그룹 187"/>
            <p:cNvGrpSpPr/>
            <p:nvPr/>
          </p:nvGrpSpPr>
          <p:grpSpPr>
            <a:xfrm>
              <a:off x="1646942" y="2945464"/>
              <a:ext cx="1147771" cy="2571768"/>
              <a:chOff x="1646942" y="2945464"/>
              <a:chExt cx="1147771" cy="2571768"/>
            </a:xfrm>
          </p:grpSpPr>
          <p:sp>
            <p:nvSpPr>
              <p:cNvPr id="113" name="모서리가 둥근 직사각형 112"/>
              <p:cNvSpPr/>
              <p:nvPr/>
            </p:nvSpPr>
            <p:spPr bwMode="auto">
              <a:xfrm>
                <a:off x="1646942" y="3159778"/>
                <a:ext cx="1147771" cy="2357454"/>
              </a:xfrm>
              <a:prstGeom prst="roundRect">
                <a:avLst/>
              </a:prstGeom>
              <a:solidFill>
                <a:sysClr val="window" lastClr="FFFFFF"/>
              </a:solidFill>
              <a:ln w="28575">
                <a:solidFill>
                  <a:sysClr val="windowText" lastClr="000000">
                    <a:lumMod val="50000"/>
                    <a:lumOff val="50000"/>
                  </a:sysClr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114" name="모서리가 둥근 직사각형 113"/>
              <p:cNvSpPr/>
              <p:nvPr/>
            </p:nvSpPr>
            <p:spPr>
              <a:xfrm>
                <a:off x="1812986" y="2945464"/>
                <a:ext cx="900764" cy="288032"/>
              </a:xfrm>
              <a:prstGeom prst="round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TextView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1704093" y="2974039"/>
                <a:ext cx="216024" cy="216024"/>
              </a:xfrm>
              <a:prstGeom prst="roundRect">
                <a:avLst>
                  <a:gd name="adj" fmla="val 50000"/>
                </a:avLst>
              </a:prstGeom>
              <a:solidFill>
                <a:sysClr val="windowText" lastClr="000000"/>
              </a:solidFill>
              <a:ln w="31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98" name="그룹 197"/>
          <p:cNvGrpSpPr/>
          <p:nvPr/>
        </p:nvGrpSpPr>
        <p:grpSpPr>
          <a:xfrm>
            <a:off x="3223341" y="3416955"/>
            <a:ext cx="1028707" cy="728364"/>
            <a:chOff x="3223341" y="3416955"/>
            <a:chExt cx="1028707" cy="728364"/>
          </a:xfrm>
        </p:grpSpPr>
        <p:sp>
          <p:nvSpPr>
            <p:cNvPr id="159" name="모서리가 둥근 직사각형 158"/>
            <p:cNvSpPr/>
            <p:nvPr/>
          </p:nvSpPr>
          <p:spPr bwMode="auto">
            <a:xfrm>
              <a:off x="3251916" y="3416955"/>
              <a:ext cx="1000132" cy="285752"/>
            </a:xfrm>
            <a:prstGeom prst="roundRect">
              <a:avLst/>
            </a:prstGeom>
            <a:solidFill>
              <a:sysClr val="window" lastClr="FFFFFF"/>
            </a:solidFill>
            <a:ln w="3175">
              <a:solidFill>
                <a:sysClr val="windowText" lastClr="000000">
                  <a:lumMod val="50000"/>
                  <a:lumOff val="50000"/>
                </a:sysClr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223341" y="3416955"/>
              <a:ext cx="642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</a:t>
              </a:r>
              <a:r>
                <a:rPr kumimoji="0" lang="ko-KR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다</a:t>
              </a:r>
              <a:endPara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3794845" y="3631269"/>
              <a:ext cx="142875" cy="158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pic>
          <p:nvPicPr>
            <p:cNvPr id="165" name="Picture 2" descr="E:\Android Programming\WorkSpace\AndroidBooks\working2\참고 데이터\이미지 모음\키보드`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37655" y="3588406"/>
              <a:ext cx="652632" cy="556913"/>
            </a:xfrm>
            <a:prstGeom prst="rect">
              <a:avLst/>
            </a:prstGeom>
            <a:noFill/>
          </p:spPr>
        </p:pic>
      </p:grpSp>
      <p:grpSp>
        <p:nvGrpSpPr>
          <p:cNvPr id="196" name="그룹 195"/>
          <p:cNvGrpSpPr/>
          <p:nvPr/>
        </p:nvGrpSpPr>
        <p:grpSpPr>
          <a:xfrm>
            <a:off x="4794977" y="3712074"/>
            <a:ext cx="900110" cy="492646"/>
            <a:chOff x="4794977" y="3712074"/>
            <a:chExt cx="900110" cy="492646"/>
          </a:xfrm>
        </p:grpSpPr>
        <p:pic>
          <p:nvPicPr>
            <p:cNvPr id="120" name="Picture 7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794977" y="3945597"/>
              <a:ext cx="900110" cy="25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3774935">
              <a:off x="4948578" y="3638429"/>
              <a:ext cx="336432" cy="48372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7" name="그룹 196"/>
          <p:cNvGrpSpPr/>
          <p:nvPr/>
        </p:nvGrpSpPr>
        <p:grpSpPr>
          <a:xfrm>
            <a:off x="4837856" y="4848079"/>
            <a:ext cx="1063687" cy="454839"/>
            <a:chOff x="4837856" y="4848079"/>
            <a:chExt cx="1063687" cy="454839"/>
          </a:xfrm>
        </p:grpSpPr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37856" y="5064794"/>
              <a:ext cx="952494" cy="238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3774935">
              <a:off x="5491467" y="4774434"/>
              <a:ext cx="336432" cy="483721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3" name="직사각형 172"/>
          <p:cNvSpPr/>
          <p:nvPr/>
        </p:nvSpPr>
        <p:spPr>
          <a:xfrm>
            <a:off x="6084168" y="764704"/>
            <a:ext cx="2880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안드로이드에서 제공하는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뷰는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82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 가량된다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상속 관계만으로도 각 </a:t>
            </a:r>
            <a:r>
              <a:rPr lang="ko-KR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뷰들의</a:t>
            </a:r>
            <a:r>
              <a:rPr lang="ko-KR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특징을 쉽게 이해할 수 있다</a:t>
            </a:r>
            <a:r>
              <a:rPr lang="x-none" altLang="ko-KR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6156176" y="3068960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이처럼 나머지 </a:t>
            </a:r>
            <a:r>
              <a:rPr lang="ko-KR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뷰들도</a:t>
            </a:r>
            <a:r>
              <a:rPr lang="ko-KR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최상위 뷰를 기점으로 한 단계 혹은 많아야 두 단계의 상속된 </a:t>
            </a:r>
            <a:r>
              <a:rPr lang="ko-KR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</a:t>
            </a:r>
            <a:r>
              <a:rPr lang="ko-KR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특징만 이해하면 된다</a:t>
            </a:r>
            <a:r>
              <a:rPr lang="x-none" altLang="ko-KR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ko-KR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반대로 특정 뷰를 쉽게 익히려면 반드시 상속 관계를 먼저 확인해야 한다</a:t>
            </a:r>
            <a:r>
              <a:rPr lang="x-none" altLang="ko-KR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/>
          </a:p>
        </p:txBody>
      </p:sp>
      <p:grpSp>
        <p:nvGrpSpPr>
          <p:cNvPr id="187" name="그룹 186"/>
          <p:cNvGrpSpPr/>
          <p:nvPr/>
        </p:nvGrpSpPr>
        <p:grpSpPr>
          <a:xfrm>
            <a:off x="1651705" y="4302786"/>
            <a:ext cx="1000132" cy="338554"/>
            <a:chOff x="1651705" y="4302786"/>
            <a:chExt cx="1000132" cy="338554"/>
          </a:xfrm>
        </p:grpSpPr>
        <p:cxnSp>
          <p:nvCxnSpPr>
            <p:cNvPr id="162" name="직선 연결선 161"/>
            <p:cNvCxnSpPr/>
            <p:nvPr/>
          </p:nvCxnSpPr>
          <p:spPr>
            <a:xfrm>
              <a:off x="2456573" y="4574250"/>
              <a:ext cx="142875" cy="158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</p:cxnSp>
        <p:sp>
          <p:nvSpPr>
            <p:cNvPr id="184" name="TextBox 183"/>
            <p:cNvSpPr txBox="1"/>
            <p:nvPr/>
          </p:nvSpPr>
          <p:spPr>
            <a:xfrm>
              <a:off x="1651705" y="4302786"/>
              <a:ext cx="10001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</a:t>
              </a:r>
              <a:r>
                <a:rPr kumimoji="0" lang="ko-KR" alt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다</a:t>
              </a:r>
            </a:p>
          </p:txBody>
        </p:sp>
      </p:grpSp>
      <p:pic>
        <p:nvPicPr>
          <p:cNvPr id="185" name="Picture 2" descr="E:\Android Programming\WorkSpace\AndroidBooks\working2\참고 데이터\이미지 모음\키보드`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92" y="4588538"/>
            <a:ext cx="753447" cy="642942"/>
          </a:xfrm>
          <a:prstGeom prst="rect">
            <a:avLst/>
          </a:prstGeom>
          <a:noFill/>
        </p:spPr>
      </p:pic>
      <p:pic>
        <p:nvPicPr>
          <p:cNvPr id="186" name="Picture 5" descr="E:\Android Programming\WorkSpace\AndroidBooks\working2\참고 데이터\이미지 모음\손가락 작은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4441888">
            <a:off x="2202077" y="3869469"/>
            <a:ext cx="415157" cy="59691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199" name="그룹 198"/>
          <p:cNvGrpSpPr/>
          <p:nvPr/>
        </p:nvGrpSpPr>
        <p:grpSpPr>
          <a:xfrm>
            <a:off x="3204291" y="4766893"/>
            <a:ext cx="1040746" cy="597938"/>
            <a:chOff x="3204291" y="4766893"/>
            <a:chExt cx="1040746" cy="597938"/>
          </a:xfrm>
        </p:grpSpPr>
        <p:sp>
          <p:nvSpPr>
            <p:cNvPr id="192" name="빗면 191"/>
            <p:cNvSpPr/>
            <p:nvPr/>
          </p:nvSpPr>
          <p:spPr bwMode="auto">
            <a:xfrm>
              <a:off x="3232866" y="4993340"/>
              <a:ext cx="1000132" cy="371491"/>
            </a:xfrm>
            <a:prstGeom prst="bevel">
              <a:avLst/>
            </a:prstGeom>
            <a:solidFill>
              <a:sysClr val="window" lastClr="FFFFFF">
                <a:lumMod val="85000"/>
              </a:sysClr>
            </a:solidFill>
            <a:ln w="317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204291" y="5017153"/>
              <a:ext cx="1000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</a:t>
              </a:r>
              <a:r>
                <a:rPr kumimoji="0" lang="ko-KR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다</a:t>
              </a:r>
              <a:endParaRPr kumimoji="0" lang="ko-KR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94" name="Picture 5" descr="E:\Android Programming\WorkSpace\AndroidBooks\working2\참고 데이터\이미지 모음\손가락 작은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3774935">
              <a:off x="3759907" y="4679770"/>
              <a:ext cx="398007" cy="572253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1" name="그룹 200"/>
          <p:cNvGrpSpPr/>
          <p:nvPr/>
        </p:nvGrpSpPr>
        <p:grpSpPr>
          <a:xfrm>
            <a:off x="275333" y="3302654"/>
            <a:ext cx="1019182" cy="2071702"/>
            <a:chOff x="275333" y="3302654"/>
            <a:chExt cx="1019182" cy="2071702"/>
          </a:xfrm>
        </p:grpSpPr>
        <p:grpSp>
          <p:nvGrpSpPr>
            <p:cNvPr id="182" name="그룹 181"/>
            <p:cNvGrpSpPr/>
            <p:nvPr/>
          </p:nvGrpSpPr>
          <p:grpSpPr>
            <a:xfrm>
              <a:off x="320261" y="3302654"/>
              <a:ext cx="968977" cy="1741922"/>
              <a:chOff x="320261" y="3302654"/>
              <a:chExt cx="968977" cy="1741922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320261" y="4628426"/>
                <a:ext cx="332843" cy="332844"/>
                <a:chOff x="2397381" y="1460970"/>
                <a:chExt cx="514351" cy="514353"/>
              </a:xfrm>
            </p:grpSpPr>
            <p:cxnSp>
              <p:nvCxnSpPr>
                <p:cNvPr id="136" name="직선 연결선 135"/>
                <p:cNvCxnSpPr/>
                <p:nvPr/>
              </p:nvCxnSpPr>
              <p:spPr>
                <a:xfrm rot="5400000">
                  <a:off x="2599208" y="1916619"/>
                  <a:ext cx="114052" cy="335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37" name="직선 연결선 136"/>
                <p:cNvCxnSpPr/>
                <p:nvPr/>
              </p:nvCxnSpPr>
              <p:spPr>
                <a:xfrm rot="16200000" flipH="1">
                  <a:off x="2756742" y="1820331"/>
                  <a:ext cx="79665" cy="7966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38" name="직선 연결선 137"/>
                <p:cNvCxnSpPr/>
                <p:nvPr/>
              </p:nvCxnSpPr>
              <p:spPr>
                <a:xfrm flipV="1">
                  <a:off x="2797680" y="1718146"/>
                  <a:ext cx="114052" cy="335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39" name="직선 연결선 138"/>
                <p:cNvCxnSpPr/>
                <p:nvPr/>
              </p:nvCxnSpPr>
              <p:spPr>
                <a:xfrm rot="5400000" flipH="1" flipV="1">
                  <a:off x="2753387" y="1539650"/>
                  <a:ext cx="86374" cy="7966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40" name="직선 연결선 139"/>
                <p:cNvCxnSpPr/>
                <p:nvPr/>
              </p:nvCxnSpPr>
              <p:spPr>
                <a:xfrm rot="16200000" flipV="1">
                  <a:off x="2595854" y="1519673"/>
                  <a:ext cx="120761" cy="335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41" name="직선 연결선 140"/>
                <p:cNvCxnSpPr/>
                <p:nvPr/>
              </p:nvCxnSpPr>
              <p:spPr>
                <a:xfrm rot="16200000" flipV="1">
                  <a:off x="2472705" y="1536295"/>
                  <a:ext cx="86374" cy="8637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42" name="직선 연결선 141"/>
                <p:cNvCxnSpPr/>
                <p:nvPr/>
              </p:nvCxnSpPr>
              <p:spPr>
                <a:xfrm rot="10800000">
                  <a:off x="2397381" y="1718147"/>
                  <a:ext cx="120761" cy="335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153" name="직선 연결선 152"/>
                <p:cNvCxnSpPr/>
                <p:nvPr/>
              </p:nvCxnSpPr>
              <p:spPr>
                <a:xfrm rot="5400000">
                  <a:off x="2476060" y="1816977"/>
                  <a:ext cx="79665" cy="8637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</p:grpSp>
          <p:pic>
            <p:nvPicPr>
              <p:cNvPr id="163" name="Picture 20" descr="C:\Users\superdroid\Desktop\이미지 모음\그리기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00071" y="3302654"/>
                <a:ext cx="642942" cy="642942"/>
              </a:xfrm>
              <a:prstGeom prst="rect">
                <a:avLst/>
              </a:prstGeom>
              <a:noFill/>
            </p:spPr>
          </p:pic>
          <p:sp>
            <p:nvSpPr>
              <p:cNvPr id="164" name="TextBox 163"/>
              <p:cNvSpPr txBox="1"/>
              <p:nvPr/>
            </p:nvSpPr>
            <p:spPr>
              <a:xfrm>
                <a:off x="508698" y="3893208"/>
                <a:ext cx="500065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그리기</a:t>
                </a:r>
              </a:p>
            </p:txBody>
          </p:sp>
          <p:pic>
            <p:nvPicPr>
              <p:cNvPr id="167" name="Picture 2" descr="E:\Android Programming\WorkSpace\AndroidBooks\working2\참고 데이터\이미지 모음\키보드`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14385" y="4554034"/>
                <a:ext cx="574853" cy="490542"/>
              </a:xfrm>
              <a:prstGeom prst="rect">
                <a:avLst/>
              </a:prstGeom>
              <a:noFill/>
            </p:spPr>
          </p:pic>
          <p:pic>
            <p:nvPicPr>
              <p:cNvPr id="169" name="Picture 5" descr="E:\Android Programming\WorkSpace\AndroidBooks\working2\참고 데이터\이미지 모음\손가락 작은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rot="14441888">
                <a:off x="520102" y="4369518"/>
                <a:ext cx="415157" cy="596911"/>
              </a:xfrm>
              <a:prstGeom prst="rect">
                <a:avLst/>
              </a:prstGeom>
              <a:noFill/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178" name="직선 연결선 177"/>
              <p:cNvCxnSpPr/>
              <p:nvPr/>
            </p:nvCxnSpPr>
            <p:spPr>
              <a:xfrm>
                <a:off x="342008" y="4267860"/>
                <a:ext cx="928694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ash"/>
              </a:ln>
              <a:effectLst/>
            </p:spPr>
          </p:cxnSp>
          <p:grpSp>
            <p:nvGrpSpPr>
              <p:cNvPr id="179" name="그룹 178"/>
              <p:cNvGrpSpPr/>
              <p:nvPr/>
            </p:nvGrpSpPr>
            <p:grpSpPr>
              <a:xfrm>
                <a:off x="561085" y="4159910"/>
                <a:ext cx="500066" cy="223839"/>
                <a:chOff x="409546" y="2052628"/>
                <a:chExt cx="500066" cy="223839"/>
              </a:xfrm>
            </p:grpSpPr>
            <p:sp>
              <p:nvSpPr>
                <p:cNvPr id="180" name="모서리가 둥근 직사각형 179"/>
                <p:cNvSpPr/>
                <p:nvPr/>
              </p:nvSpPr>
              <p:spPr bwMode="auto">
                <a:xfrm>
                  <a:off x="409546" y="2062153"/>
                  <a:ext cx="500066" cy="214314"/>
                </a:xfrm>
                <a:prstGeom prst="round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2857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rmAutofit fontScale="77500" lnSpcReduction="20000"/>
                </a:bodyPr>
                <a:lstStyle/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Times New Roman" pitchFamily="18" charset="0"/>
                  </a:endParaRP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466696" y="2052628"/>
                  <a:ext cx="428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조합</a:t>
                  </a: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sp>
          <p:nvSpPr>
            <p:cNvPr id="200" name="TextBox 199"/>
            <p:cNvSpPr txBox="1"/>
            <p:nvPr/>
          </p:nvSpPr>
          <p:spPr>
            <a:xfrm>
              <a:off x="275333" y="5066579"/>
              <a:ext cx="101918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사용자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이벤트 처리</a:t>
              </a:r>
            </a:p>
          </p:txBody>
        </p:sp>
      </p:grpSp>
    </p:spTree>
  </p:cSld>
  <p:clrMapOvr>
    <a:masterClrMapping/>
  </p:clrMapOvr>
  <p:transition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5148064" y="1475259"/>
            <a:ext cx="2232745" cy="1296144"/>
            <a:chOff x="3491880" y="3573016"/>
            <a:chExt cx="2232745" cy="1296144"/>
          </a:xfrm>
        </p:grpSpPr>
        <p:sp>
          <p:nvSpPr>
            <p:cNvPr id="39" name="직사각형 38"/>
            <p:cNvSpPr/>
            <p:nvPr/>
          </p:nvSpPr>
          <p:spPr>
            <a:xfrm>
              <a:off x="3491880" y="3861048"/>
              <a:ext cx="1944216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716016" y="3573016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뷰그룹</a:t>
              </a:r>
              <a:r>
                <a:rPr lang="ko-KR" altLang="en-US" sz="1200" b="1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grpSp>
        <p:nvGrpSpPr>
          <p:cNvPr id="3" name="그룹 40"/>
          <p:cNvGrpSpPr/>
          <p:nvPr/>
        </p:nvGrpSpPr>
        <p:grpSpPr>
          <a:xfrm>
            <a:off x="5176639" y="1798532"/>
            <a:ext cx="3011244" cy="947936"/>
            <a:chOff x="3520455" y="3986014"/>
            <a:chExt cx="3011244" cy="947936"/>
          </a:xfrm>
        </p:grpSpPr>
        <p:sp>
          <p:nvSpPr>
            <p:cNvPr id="43" name="직사각형 42"/>
            <p:cNvSpPr/>
            <p:nvPr/>
          </p:nvSpPr>
          <p:spPr>
            <a:xfrm>
              <a:off x="3520455" y="3986014"/>
              <a:ext cx="1880220" cy="9479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50954" y="4634086"/>
              <a:ext cx="10807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이미지뷰</a:t>
              </a:r>
              <a:r>
                <a:rPr lang="ko-KR" altLang="en-US" sz="11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052736"/>
            <a:ext cx="2088232" cy="277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95536" y="620688"/>
            <a:ext cx="626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그렇다면 예제의 실행 결과를 분석해보자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52736"/>
            <a:ext cx="1366460" cy="165618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539552" y="4149080"/>
          <a:ext cx="8208912" cy="2227580"/>
        </p:xfrm>
        <a:graphic>
          <a:graphicData uri="http://schemas.openxmlformats.org/drawingml/2006/table">
            <a:tbl>
              <a:tblPr/>
              <a:tblGrid>
                <a:gridCol w="820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altLang="ko-KR" sz="12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b="1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altLang="ko-KR" sz="16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alt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altLang="ko-KR" sz="16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alt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altLang="ko-KR" sz="12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altLang="ko-KR" sz="12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b="1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android:adjustViewBounds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endParaRPr lang="ko-KR" alt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8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android:maxWidth</a:t>
                      </a:r>
                      <a:r>
                        <a:rPr lang="en-US" altLang="ko-KR" sz="18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8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8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android:maxHeight</a:t>
                      </a:r>
                      <a:r>
                        <a:rPr lang="en-US" altLang="ko-KR" sz="18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8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r>
                        <a:rPr lang="en-US" altLang="ko-KR" sz="12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maxWidth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maxHeight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052736"/>
            <a:ext cx="2088232" cy="277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모서리가 둥근 직사각형 46"/>
          <p:cNvSpPr/>
          <p:nvPr/>
        </p:nvSpPr>
        <p:spPr>
          <a:xfrm>
            <a:off x="314003" y="1782341"/>
            <a:ext cx="1656184" cy="10081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187624" y="4408537"/>
            <a:ext cx="4248472" cy="57606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87624" y="5492848"/>
            <a:ext cx="4248472" cy="81647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56"/>
          <p:cNvGrpSpPr/>
          <p:nvPr/>
        </p:nvGrpSpPr>
        <p:grpSpPr>
          <a:xfrm>
            <a:off x="5849094" y="1734716"/>
            <a:ext cx="1099170" cy="814963"/>
            <a:chOff x="6300192" y="3046085"/>
            <a:chExt cx="1099170" cy="814963"/>
          </a:xfrm>
        </p:grpSpPr>
        <p:sp>
          <p:nvSpPr>
            <p:cNvPr id="52" name="직사각형 51"/>
            <p:cNvSpPr/>
            <p:nvPr/>
          </p:nvSpPr>
          <p:spPr>
            <a:xfrm>
              <a:off x="6300192" y="3284984"/>
              <a:ext cx="576064" cy="576064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38292" y="3046085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  <a:endParaRPr lang="ko-KR" altLang="en-US" sz="12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3298" y="339660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  <a:endParaRPr lang="ko-KR" altLang="en-US" sz="12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4644008" y="2924944"/>
            <a:ext cx="45365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!!! </a:t>
            </a:r>
            <a:r>
              <a:rPr lang="ko-KR" altLang="en-US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이미지뷰의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기본 기능은 자신의 영역에</a:t>
            </a:r>
            <a:endParaRPr lang="en-US" altLang="ko-KR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원본이미지를 </a:t>
            </a:r>
            <a:r>
              <a:rPr lang="ko-KR" altLang="en-US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종횡비를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유지한 체 가득 채운다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(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뒤에서 배울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속성값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fitCenter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 기본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2553" y="2750731"/>
            <a:ext cx="21771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android:adjustViewBounds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  <a:r>
              <a:rPr kumimoji="0" lang="en-US" altLang="ko-KR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en-US" altLang="ko-KR" sz="1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false</a:t>
            </a:r>
            <a:r>
              <a:rPr kumimoji="0" lang="en-US" altLang="ko-KR" sz="1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"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30313 -0.02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0" y="-1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8"/>
          <p:cNvGrpSpPr/>
          <p:nvPr/>
        </p:nvGrpSpPr>
        <p:grpSpPr>
          <a:xfrm>
            <a:off x="5148064" y="1475259"/>
            <a:ext cx="2232745" cy="1296144"/>
            <a:chOff x="3491880" y="3573016"/>
            <a:chExt cx="2232745" cy="1296144"/>
          </a:xfrm>
        </p:grpSpPr>
        <p:sp>
          <p:nvSpPr>
            <p:cNvPr id="39" name="직사각형 38"/>
            <p:cNvSpPr/>
            <p:nvPr/>
          </p:nvSpPr>
          <p:spPr>
            <a:xfrm>
              <a:off x="3491880" y="3861048"/>
              <a:ext cx="1944216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716016" y="3573016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 err="1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뷰그룹</a:t>
              </a:r>
              <a:r>
                <a:rPr lang="ko-KR" altLang="en-US" sz="1200" b="1" dirty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 영역</a:t>
              </a: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176639" y="1798532"/>
            <a:ext cx="1880220" cy="94793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052736"/>
            <a:ext cx="2088232" cy="277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395536" y="620688"/>
            <a:ext cx="626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이를 위해 </a:t>
            </a:r>
            <a:r>
              <a:rPr lang="en-US" altLang="ko-KR" sz="1400" b="1" kern="0" dirty="0" err="1">
                <a:solidFill>
                  <a:srgbClr val="FF0000"/>
                </a:solidFill>
                <a:latin typeface="Consolas"/>
                <a:ea typeface="맑은 고딕"/>
                <a:cs typeface="Times New Roman"/>
              </a:rPr>
              <a:t>adjustViewBounds</a:t>
            </a:r>
            <a:r>
              <a:rPr lang="en-US" altLang="ko-KR" sz="1400" b="1" kern="0" dirty="0">
                <a:solidFill>
                  <a:schemeClr val="bg1"/>
                </a:solidFill>
                <a:latin typeface="Consolas"/>
                <a:ea typeface="맑은 고딕"/>
                <a:cs typeface="Times New Roman"/>
              </a:rPr>
              <a:t> </a:t>
            </a:r>
            <a:r>
              <a:rPr lang="ko-KR" altLang="en-US" sz="1400" b="1" kern="0" dirty="0">
                <a:solidFill>
                  <a:schemeClr val="bg1"/>
                </a:solidFill>
                <a:latin typeface="Consolas"/>
                <a:ea typeface="맑은 고딕"/>
                <a:cs typeface="Times New Roman"/>
              </a:rPr>
              <a:t>설정이 필요하다</a:t>
            </a:r>
            <a:r>
              <a:rPr lang="en-US" altLang="ko-KR" sz="1400" b="1" kern="0" dirty="0">
                <a:solidFill>
                  <a:schemeClr val="bg1"/>
                </a:solidFill>
                <a:latin typeface="Consolas"/>
                <a:ea typeface="맑은 고딕"/>
                <a:cs typeface="Times New Roman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maxWidth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maxHeight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052736"/>
            <a:ext cx="2088232" cy="277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그룹 56"/>
          <p:cNvGrpSpPr/>
          <p:nvPr/>
        </p:nvGrpSpPr>
        <p:grpSpPr>
          <a:xfrm>
            <a:off x="5849094" y="1734716"/>
            <a:ext cx="1099170" cy="814963"/>
            <a:chOff x="6300192" y="3046085"/>
            <a:chExt cx="1099170" cy="814963"/>
          </a:xfrm>
        </p:grpSpPr>
        <p:sp>
          <p:nvSpPr>
            <p:cNvPr id="52" name="직사각형 51"/>
            <p:cNvSpPr/>
            <p:nvPr/>
          </p:nvSpPr>
          <p:spPr>
            <a:xfrm>
              <a:off x="6300192" y="3284984"/>
              <a:ext cx="576064" cy="576064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38292" y="3046085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  <a:endParaRPr lang="ko-KR" altLang="en-US" sz="12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823298" y="339660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B050"/>
                  </a:solidFill>
                  <a:latin typeface="맑은 고딕" pitchFamily="50" charset="-127"/>
                  <a:ea typeface="맑은 고딕" pitchFamily="50" charset="-127"/>
                </a:rPr>
                <a:t>100</a:t>
              </a:r>
              <a:endParaRPr lang="ko-KR" altLang="en-US" sz="12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" name="그룹 26"/>
          <p:cNvGrpSpPr/>
          <p:nvPr/>
        </p:nvGrpSpPr>
        <p:grpSpPr>
          <a:xfrm>
            <a:off x="179512" y="1196752"/>
            <a:ext cx="1812827" cy="2016224"/>
            <a:chOff x="4645718" y="3429000"/>
            <a:chExt cx="2161169" cy="2403649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3429000"/>
              <a:ext cx="1758619" cy="2143140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29" name="직사각형 28"/>
            <p:cNvSpPr/>
            <p:nvPr/>
          </p:nvSpPr>
          <p:spPr>
            <a:xfrm>
              <a:off x="4645718" y="5586428"/>
              <a:ext cx="21611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android:adjustViewBounds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241995" y="1988839"/>
            <a:ext cx="1656184" cy="10081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39552" y="4149080"/>
          <a:ext cx="8208912" cy="2227580"/>
        </p:xfrm>
        <a:graphic>
          <a:graphicData uri="http://schemas.openxmlformats.org/drawingml/2006/table">
            <a:tbl>
              <a:tblPr/>
              <a:tblGrid>
                <a:gridCol w="8208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altLang="ko-KR" sz="12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b="1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altLang="ko-KR" sz="16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alt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altLang="ko-KR" sz="1600" b="1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alt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android:layout_marginBottom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"10dp"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2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altLang="ko-KR" sz="12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altLang="ko-KR" sz="12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altLang="ko-KR" sz="12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b="1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6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android:adjustViewBounds</a:t>
                      </a:r>
                      <a:r>
                        <a:rPr lang="en-US" altLang="ko-KR" sz="16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6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“true"</a:t>
                      </a:r>
                      <a:endParaRPr lang="ko-KR" altLang="ko-KR" sz="16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8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android:maxWidth</a:t>
                      </a:r>
                      <a:r>
                        <a:rPr lang="en-US" altLang="ko-KR" sz="18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8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altLang="ko-KR" sz="12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altLang="ko-KR" sz="18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android:maxHeight</a:t>
                      </a:r>
                      <a:r>
                        <a:rPr lang="en-US" altLang="ko-KR" sz="18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8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"100dp"</a:t>
                      </a:r>
                      <a:r>
                        <a:rPr lang="en-US" altLang="ko-KR" sz="12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alt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1187624" y="4408537"/>
            <a:ext cx="4248472" cy="57606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87624" y="5762625"/>
            <a:ext cx="4248472" cy="4953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87624" y="5517232"/>
            <a:ext cx="4248472" cy="20726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107138" y="2446604"/>
            <a:ext cx="10807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ko-KR" altLang="en-US" sz="11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영역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30313 -0.0240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0" y="-12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63000" y="6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2 -0.02408 L 0.21753 -0.05764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32" grpId="0" animBg="1"/>
      <p:bldP spid="33" grpId="0" animBg="1"/>
      <p:bldP spid="34" grpId="0" animBg="1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tint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911138" cy="144016"/>
            <a:chOff x="292710" y="457389"/>
            <a:chExt cx="291113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80831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1098932"/>
          <a:ext cx="4248472" cy="2562860"/>
        </p:xfrm>
        <a:graphic>
          <a:graphicData uri="http://schemas.openxmlformats.org/drawingml/2006/table">
            <a:tbl>
              <a:tblPr/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res/layout/imageview_max_width_n_max_height.xml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"#7F7F7F"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android:tint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"#AA0000FF"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51520" y="7647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이미지뷰의 상단에 색조를 입힌다</a:t>
            </a:r>
            <a:r>
              <a:rPr lang="en-US" altLang="ko-KR" sz="14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941168"/>
            <a:ext cx="3200400" cy="97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6" name="그룹 35"/>
          <p:cNvGrpSpPr/>
          <p:nvPr/>
        </p:nvGrpSpPr>
        <p:grpSpPr>
          <a:xfrm>
            <a:off x="4932040" y="3359842"/>
            <a:ext cx="3143240" cy="1357370"/>
            <a:chOff x="4932040" y="3359842"/>
            <a:chExt cx="3143240" cy="1357370"/>
          </a:xfrm>
        </p:grpSpPr>
        <p:sp>
          <p:nvSpPr>
            <p:cNvPr id="30" name="자유형 29"/>
            <p:cNvSpPr/>
            <p:nvPr/>
          </p:nvSpPr>
          <p:spPr bwMode="auto">
            <a:xfrm>
              <a:off x="4932040" y="3717032"/>
              <a:ext cx="3143240" cy="1000180"/>
            </a:xfrm>
            <a:custGeom>
              <a:avLst/>
              <a:gdLst>
                <a:gd name="connsiteX0" fmla="*/ 0 w 2214578"/>
                <a:gd name="connsiteY0" fmla="*/ 0 h 1785950"/>
                <a:gd name="connsiteX1" fmla="*/ 2214578 w 2214578"/>
                <a:gd name="connsiteY1" fmla="*/ 0 h 1785950"/>
                <a:gd name="connsiteX2" fmla="*/ 2214578 w 2214578"/>
                <a:gd name="connsiteY2" fmla="*/ 1785950 h 1785950"/>
                <a:gd name="connsiteX3" fmla="*/ 0 w 2214578"/>
                <a:gd name="connsiteY3" fmla="*/ 1785950 h 1785950"/>
                <a:gd name="connsiteX4" fmla="*/ 0 w 2214578"/>
                <a:gd name="connsiteY4" fmla="*/ 0 h 1785950"/>
                <a:gd name="connsiteX0" fmla="*/ 0 w 3143240"/>
                <a:gd name="connsiteY0" fmla="*/ 0 h 1785950"/>
                <a:gd name="connsiteX1" fmla="*/ 3143240 w 3143240"/>
                <a:gd name="connsiteY1" fmla="*/ 785794 h 1785950"/>
                <a:gd name="connsiteX2" fmla="*/ 2214578 w 3143240"/>
                <a:gd name="connsiteY2" fmla="*/ 1785950 h 1785950"/>
                <a:gd name="connsiteX3" fmla="*/ 0 w 3143240"/>
                <a:gd name="connsiteY3" fmla="*/ 1785950 h 1785950"/>
                <a:gd name="connsiteX4" fmla="*/ 0 w 3143240"/>
                <a:gd name="connsiteY4" fmla="*/ 0 h 1785950"/>
                <a:gd name="connsiteX0" fmla="*/ 1785918 w 3143240"/>
                <a:gd name="connsiteY0" fmla="*/ 357190 h 1000156"/>
                <a:gd name="connsiteX1" fmla="*/ 3143240 w 3143240"/>
                <a:gd name="connsiteY1" fmla="*/ 0 h 1000156"/>
                <a:gd name="connsiteX2" fmla="*/ 2214578 w 3143240"/>
                <a:gd name="connsiteY2" fmla="*/ 1000156 h 1000156"/>
                <a:gd name="connsiteX3" fmla="*/ 0 w 3143240"/>
                <a:gd name="connsiteY3" fmla="*/ 1000156 h 1000156"/>
                <a:gd name="connsiteX4" fmla="*/ 1785918 w 3143240"/>
                <a:gd name="connsiteY4" fmla="*/ 357190 h 1000156"/>
                <a:gd name="connsiteX0" fmla="*/ 1000068 w 3143240"/>
                <a:gd name="connsiteY0" fmla="*/ 0 h 1000180"/>
                <a:gd name="connsiteX1" fmla="*/ 3143240 w 3143240"/>
                <a:gd name="connsiteY1" fmla="*/ 24 h 1000180"/>
                <a:gd name="connsiteX2" fmla="*/ 2214578 w 3143240"/>
                <a:gd name="connsiteY2" fmla="*/ 1000180 h 1000180"/>
                <a:gd name="connsiteX3" fmla="*/ 0 w 3143240"/>
                <a:gd name="connsiteY3" fmla="*/ 1000180 h 1000180"/>
                <a:gd name="connsiteX4" fmla="*/ 1000068 w 3143240"/>
                <a:gd name="connsiteY4" fmla="*/ 0 h 100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40" h="1000180">
                  <a:moveTo>
                    <a:pt x="1000068" y="0"/>
                  </a:moveTo>
                  <a:lnTo>
                    <a:pt x="3143240" y="24"/>
                  </a:lnTo>
                  <a:lnTo>
                    <a:pt x="2214578" y="1000180"/>
                  </a:lnTo>
                  <a:lnTo>
                    <a:pt x="0" y="1000180"/>
                  </a:lnTo>
                  <a:lnTo>
                    <a:pt x="1000068" y="0"/>
                  </a:lnTo>
                  <a:close/>
                </a:path>
              </a:pathLst>
            </a:custGeom>
            <a:solidFill>
              <a:srgbClr val="0000CC">
                <a:alpha val="63000"/>
              </a:srgb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32172" y="3359842"/>
              <a:ext cx="20601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tint=</a:t>
              </a:r>
              <a:r>
                <a: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#AA0000FF</a:t>
              </a:r>
              <a:r>
                <a:rPr kumimoji="0" lang="en-US" altLang="ko-KR" sz="18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3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100361"/>
            <a:ext cx="1519650" cy="188595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35" name="모서리가 둥근 직사각형 34"/>
          <p:cNvSpPr/>
          <p:nvPr/>
        </p:nvSpPr>
        <p:spPr>
          <a:xfrm>
            <a:off x="952550" y="3068960"/>
            <a:ext cx="2232248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-4.72222E-6 0.175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baseLineAlignBottom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5143386" cy="144016"/>
            <a:chOff x="292710" y="457389"/>
            <a:chExt cx="514338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504056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836712"/>
          <a:ext cx="4248472" cy="3020060"/>
        </p:xfrm>
        <a:graphic>
          <a:graphicData uri="http://schemas.openxmlformats.org/drawingml/2006/table">
            <a:tbl>
              <a:tblPr/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imageview_base_line_align_bottom.xml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"#7F7F7F"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"horizontal"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baseLineAlignBottom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android:baselineAlignBottom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4764211" y="836712"/>
            <a:ext cx="2326278" cy="1736893"/>
            <a:chOff x="4764211" y="836712"/>
            <a:chExt cx="2326278" cy="1736893"/>
          </a:xfrm>
        </p:grpSpPr>
        <p:sp>
          <p:nvSpPr>
            <p:cNvPr id="19" name="직사각형 18"/>
            <p:cNvSpPr/>
            <p:nvPr/>
          </p:nvSpPr>
          <p:spPr>
            <a:xfrm>
              <a:off x="4764211" y="2327384"/>
              <a:ext cx="232627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android:baselineAlignBottom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false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88024" y="836712"/>
              <a:ext cx="2286016" cy="1473564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28" name="그룹 27"/>
          <p:cNvGrpSpPr/>
          <p:nvPr/>
        </p:nvGrpSpPr>
        <p:grpSpPr>
          <a:xfrm>
            <a:off x="4788024" y="2708920"/>
            <a:ext cx="2305300" cy="1736893"/>
            <a:chOff x="4788024" y="2780928"/>
            <a:chExt cx="2305300" cy="1736893"/>
          </a:xfrm>
        </p:grpSpPr>
        <p:sp>
          <p:nvSpPr>
            <p:cNvPr id="20" name="직사각형 19"/>
            <p:cNvSpPr/>
            <p:nvPr/>
          </p:nvSpPr>
          <p:spPr>
            <a:xfrm>
              <a:off x="4802312" y="4271600"/>
              <a:ext cx="229101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android:baselineAlignBottom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2780928"/>
              <a:ext cx="2286016" cy="1473564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cxnSp>
          <p:nvCxnSpPr>
            <p:cNvPr id="23" name="직선 연결선 22"/>
            <p:cNvCxnSpPr/>
            <p:nvPr/>
          </p:nvCxnSpPr>
          <p:spPr>
            <a:xfrm rot="10800000">
              <a:off x="4859462" y="4138249"/>
              <a:ext cx="2143140" cy="1588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/>
          </p:spPr>
        </p:cxnSp>
      </p:grpSp>
      <p:sp>
        <p:nvSpPr>
          <p:cNvPr id="26" name="모서리가 둥근 직사각형 25"/>
          <p:cNvSpPr/>
          <p:nvPr/>
        </p:nvSpPr>
        <p:spPr>
          <a:xfrm>
            <a:off x="899592" y="3265934"/>
            <a:ext cx="3196158" cy="22021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652120" y="6021288"/>
            <a:ext cx="3223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이 속성은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API 11</a:t>
            </a:r>
            <a:r>
              <a:rPr lang="ko-KR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부터 지원된다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. 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528" y="460017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속성은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아래에 정렬 기준선을 설정하는 기능이다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텍스트뷰의 경우 문자열의 하단이 기준선이며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텍스트뷰를 제외한 대부분의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뷰들은</a:t>
            </a:r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기준선 자체가 없다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사실 정렬 기준선 자체는 텍스트뷰를 위해 존재하는 기능이나 다름없다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이유는 다음과 같이 다양한 글자크기를 가진 텍스트뷰를 수평으로 배치할 때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글자하단을 기준으로 배치해야 보기 좋기 때문이다</a:t>
            </a:r>
            <a:r>
              <a:rPr lang="en-US" altLang="ko-KR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baseline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764704"/>
          <a:ext cx="3816424" cy="2867660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res/layout/imageview_base_line.xml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"horizontal"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baseLineAlignBottom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sori_small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android:baseline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"50dp"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764704"/>
            <a:ext cx="2214578" cy="1508267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grpSp>
        <p:nvGrpSpPr>
          <p:cNvPr id="28" name="그룹 27"/>
          <p:cNvGrpSpPr/>
          <p:nvPr/>
        </p:nvGrpSpPr>
        <p:grpSpPr>
          <a:xfrm>
            <a:off x="4283967" y="1283820"/>
            <a:ext cx="4115780" cy="625399"/>
            <a:chOff x="4283967" y="1283820"/>
            <a:chExt cx="4115780" cy="625399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4283967" y="1907712"/>
              <a:ext cx="2643206" cy="1507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/>
          </p:spPr>
        </p:cxnSp>
        <p:cxnSp>
          <p:nvCxnSpPr>
            <p:cNvPr id="21" name="직선 연결선 20"/>
            <p:cNvCxnSpPr/>
            <p:nvPr/>
          </p:nvCxnSpPr>
          <p:spPr>
            <a:xfrm>
              <a:off x="5722252" y="1283820"/>
              <a:ext cx="1214446" cy="1588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/>
          </p:spPr>
        </p:cxnSp>
        <p:cxnSp>
          <p:nvCxnSpPr>
            <p:cNvPr id="22" name="직선 화살표 연결선 21"/>
            <p:cNvCxnSpPr/>
            <p:nvPr/>
          </p:nvCxnSpPr>
          <p:spPr>
            <a:xfrm rot="5400000">
              <a:off x="6534264" y="1586241"/>
              <a:ext cx="500066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3" name="직사각형 22"/>
            <p:cNvSpPr/>
            <p:nvPr/>
          </p:nvSpPr>
          <p:spPr>
            <a:xfrm>
              <a:off x="6855735" y="1621960"/>
              <a:ext cx="5084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50dp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55735" y="1421933"/>
              <a:ext cx="154401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이미지뷰 </a:t>
              </a:r>
              <a:r>
                <a:rPr kumimoji="0" lang="en-US" altLang="ko-KR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baseLine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값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652120" y="6021288"/>
            <a:ext cx="3223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이 속성은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API 11</a:t>
            </a:r>
            <a:r>
              <a:rPr lang="ko-KR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부터 지원된다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. 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7584" y="3040385"/>
            <a:ext cx="2182316" cy="20764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79512" y="692696"/>
            <a:ext cx="856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표시되는 원본이미지 크기를 다양한 형태로 조정할 수 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323528" y="1101502"/>
          <a:ext cx="8424937" cy="5351834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1487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matrix</a:t>
                      </a: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0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좌측 상단부터 표시한다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유지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빨강색 영역은 이미지</a:t>
                      </a: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뷰의 영역이다</a:t>
                      </a:r>
                      <a:r>
                        <a:rPr lang="en-US" sz="105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50" kern="100">
                          <a:latin typeface="맑은 고딕"/>
                          <a:ea typeface="맑은 고딕"/>
                          <a:cs typeface="Times New Roman"/>
                        </a:rPr>
                        <a:t>  </a:t>
                      </a:r>
                      <a:endParaRPr lang="ko-KR" sz="105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8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5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8244" name="Object 4"/>
          <p:cNvGraphicFramePr>
            <a:graphicFrameLocks noChangeAspect="1"/>
          </p:cNvGraphicFramePr>
          <p:nvPr/>
        </p:nvGraphicFramePr>
        <p:xfrm>
          <a:off x="3275856" y="1749574"/>
          <a:ext cx="14097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8" name="비트맵 이미지" r:id="rId3" imgW="1409897" imgH="1400000" progId="PBrush">
                  <p:embed/>
                </p:oleObj>
              </mc:Choice>
              <mc:Fallback>
                <p:oleObj name="비트맵 이미지" r:id="rId3" imgW="1409897" imgH="14000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749574"/>
                        <a:ext cx="1409700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3" name="Object 3"/>
          <p:cNvGraphicFramePr>
            <a:graphicFrameLocks noChangeAspect="1"/>
          </p:cNvGraphicFramePr>
          <p:nvPr/>
        </p:nvGraphicFramePr>
        <p:xfrm>
          <a:off x="6084168" y="1749574"/>
          <a:ext cx="1952625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9" name="비트맵 이미지" r:id="rId5" imgW="1952898" imgH="2561905" progId="PBrush">
                  <p:embed/>
                </p:oleObj>
              </mc:Choice>
              <mc:Fallback>
                <p:oleObj name="비트맵 이미지" r:id="rId5" imgW="1952898" imgH="2561905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1749574"/>
                        <a:ext cx="1952625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2" name="Object 2"/>
          <p:cNvGraphicFramePr>
            <a:graphicFrameLocks noChangeAspect="1"/>
          </p:cNvGraphicFramePr>
          <p:nvPr/>
        </p:nvGraphicFramePr>
        <p:xfrm>
          <a:off x="3275856" y="4509120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0" name="비트맵 이미지" r:id="rId7" imgW="1400000" imgH="1400000" progId="PBrush">
                  <p:embed/>
                </p:oleObj>
              </mc:Choice>
              <mc:Fallback>
                <p:oleObj name="비트맵 이미지" r:id="rId7" imgW="1400000" imgH="140000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509120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1" name="Object 1"/>
          <p:cNvGraphicFramePr>
            <a:graphicFrameLocks noChangeAspect="1"/>
          </p:cNvGraphicFramePr>
          <p:nvPr/>
        </p:nvGraphicFramePr>
        <p:xfrm>
          <a:off x="5724128" y="4438228"/>
          <a:ext cx="254317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1" name="비트맵 이미지" r:id="rId9" imgW="2542857" imgH="1943371" progId="PBrush">
                  <p:embed/>
                </p:oleObj>
              </mc:Choice>
              <mc:Fallback>
                <p:oleObj name="비트맵 이미지" r:id="rId9" imgW="2542857" imgH="1943371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438228"/>
                        <a:ext cx="2543175" cy="194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23528" y="1268760"/>
          <a:ext cx="8496944" cy="4752528"/>
        </p:xfrm>
        <a:graphic>
          <a:graphicData uri="http://schemas.openxmlformats.org/drawingml/2006/table">
            <a:tbl>
              <a:tblPr/>
              <a:tblGrid>
                <a:gridCol w="2181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2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429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center</a:t>
                      </a:r>
                      <a:endParaRPr lang="ko-KR" sz="2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9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정 중앙에 표시한다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endParaRPr lang="ko-KR" sz="14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rgbClr val="0070C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유지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8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6681" name="Object 9"/>
          <p:cNvGraphicFramePr>
            <a:graphicFrameLocks noChangeAspect="1"/>
          </p:cNvGraphicFramePr>
          <p:nvPr/>
        </p:nvGraphicFramePr>
        <p:xfrm>
          <a:off x="3347864" y="1340768"/>
          <a:ext cx="14097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6" name="비트맵 이미지" r:id="rId3" imgW="1409897" imgH="1400000" progId="PBrush">
                  <p:embed/>
                </p:oleObj>
              </mc:Choice>
              <mc:Fallback>
                <p:oleObj name="비트맵 이미지" r:id="rId3" imgW="1409897" imgH="1400000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340768"/>
                        <a:ext cx="1409700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Object 8"/>
          <p:cNvGraphicFramePr>
            <a:graphicFrameLocks noChangeAspect="1"/>
          </p:cNvGraphicFramePr>
          <p:nvPr/>
        </p:nvGraphicFramePr>
        <p:xfrm>
          <a:off x="6300192" y="1340768"/>
          <a:ext cx="1943100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7" name="비트맵 이미지" r:id="rId5" imgW="1943371" imgH="2561905" progId="PBrush">
                  <p:embed/>
                </p:oleObj>
              </mc:Choice>
              <mc:Fallback>
                <p:oleObj name="비트맵 이미지" r:id="rId5" imgW="1943371" imgH="2561905" progId="PBrush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340768"/>
                        <a:ext cx="1943100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Object 7"/>
          <p:cNvGraphicFramePr>
            <a:graphicFrameLocks noChangeAspect="1"/>
          </p:cNvGraphicFramePr>
          <p:nvPr/>
        </p:nvGraphicFramePr>
        <p:xfrm>
          <a:off x="3472830" y="4033639"/>
          <a:ext cx="14097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8" name="비트맵 이미지" r:id="rId7" imgW="1409897" imgH="1400000" progId="PBrush">
                  <p:embed/>
                </p:oleObj>
              </mc:Choice>
              <mc:Fallback>
                <p:oleObj name="비트맵 이미지" r:id="rId7" imgW="1409897" imgH="1400000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2830" y="4033639"/>
                        <a:ext cx="1409700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6"/>
          <p:cNvGraphicFramePr>
            <a:graphicFrameLocks noChangeAspect="1"/>
          </p:cNvGraphicFramePr>
          <p:nvPr/>
        </p:nvGraphicFramePr>
        <p:xfrm>
          <a:off x="5940152" y="4005064"/>
          <a:ext cx="25431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9" name="비트맵 이미지" r:id="rId9" imgW="2542857" imgH="1905266" progId="PBrush">
                  <p:embed/>
                </p:oleObj>
              </mc:Choice>
              <mc:Fallback>
                <p:oleObj name="비트맵 이미지" r:id="rId9" imgW="2542857" imgH="1905266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005064"/>
                        <a:ext cx="2543175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23528" y="692696"/>
          <a:ext cx="8496945" cy="572115"/>
        </p:xfrm>
        <a:graphic>
          <a:graphicData uri="http://schemas.openxmlformats.org/drawingml/2006/table">
            <a:tbl>
              <a:tblPr/>
              <a:tblGrid>
                <a:gridCol w="2179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7" y="1268760"/>
          <a:ext cx="8424937" cy="3240360"/>
        </p:xfrm>
        <a:graphic>
          <a:graphicData uri="http://schemas.openxmlformats.org/drawingml/2006/table">
            <a:tbl>
              <a:tblPr/>
              <a:tblGrid>
                <a:gridCol w="2160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5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8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417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centerInside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내에 중앙 정렬하여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만일 이</a:t>
                      </a:r>
                      <a:r>
                        <a:rPr lang="ko-KR" alt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미지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크기가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 작으면 이미지 크기를 변경하지 않는다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4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4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</a:t>
                      </a:r>
                      <a:r>
                        <a:rPr lang="ko-KR" sz="1200" kern="100" dirty="0" err="1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 이미지가 크면 원본이미지를 </a:t>
                      </a:r>
                      <a:r>
                        <a:rPr lang="ko-KR" sz="1200" kern="100" dirty="0" err="1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크기에 맞게 변경</a:t>
                      </a:r>
                      <a:r>
                        <a:rPr lang="en-US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크지 않으면 유지</a:t>
                      </a:r>
                      <a:endParaRPr lang="ko-KR" sz="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4868" name="Object 4"/>
          <p:cNvGraphicFramePr>
            <a:graphicFrameLocks noChangeAspect="1"/>
          </p:cNvGraphicFramePr>
          <p:nvPr/>
        </p:nvGraphicFramePr>
        <p:xfrm>
          <a:off x="3347864" y="1340768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3" name="비트맵 이미지" r:id="rId3" imgW="1400000" imgH="1400000" progId="PBrush">
                  <p:embed/>
                </p:oleObj>
              </mc:Choice>
              <mc:Fallback>
                <p:oleObj name="비트맵 이미지" r:id="rId3" imgW="1400000" imgH="140000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1340768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7" name="Object 3"/>
          <p:cNvGraphicFramePr>
            <a:graphicFrameLocks noChangeAspect="1"/>
          </p:cNvGraphicFramePr>
          <p:nvPr/>
        </p:nvGraphicFramePr>
        <p:xfrm>
          <a:off x="6516216" y="1340768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4" name="비트맵 이미지" r:id="rId5" imgW="1400000" imgH="1400000" progId="PBrush">
                  <p:embed/>
                </p:oleObj>
              </mc:Choice>
              <mc:Fallback>
                <p:oleObj name="비트맵 이미지" r:id="rId5" imgW="1400000" imgH="1400000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40768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6" name="Object 2"/>
          <p:cNvGraphicFramePr>
            <a:graphicFrameLocks noChangeAspect="1"/>
          </p:cNvGraphicFramePr>
          <p:nvPr/>
        </p:nvGraphicFramePr>
        <p:xfrm>
          <a:off x="3347864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5" name="비트맵 이미지" r:id="rId7" imgW="1400000" imgH="1400000" progId="PBrush">
                  <p:embed/>
                </p:oleObj>
              </mc:Choice>
              <mc:Fallback>
                <p:oleObj name="비트맵 이미지" r:id="rId7" imgW="1400000" imgH="14000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5" name="Object 1"/>
          <p:cNvGraphicFramePr>
            <a:graphicFrameLocks noChangeAspect="1"/>
          </p:cNvGraphicFramePr>
          <p:nvPr/>
        </p:nvGraphicFramePr>
        <p:xfrm>
          <a:off x="6516216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6" name="비트맵 이미지" r:id="rId9" imgW="1400000" imgH="1400000" progId="PBrush">
                  <p:embed/>
                </p:oleObj>
              </mc:Choice>
              <mc:Fallback>
                <p:oleObj name="비트맵 이미지" r:id="rId9" imgW="1400000" imgH="1400000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1268760"/>
          <a:ext cx="8439472" cy="3672408"/>
        </p:xfrm>
        <a:graphic>
          <a:graphicData uri="http://schemas.openxmlformats.org/drawingml/2006/table">
            <a:tbl>
              <a:tblPr/>
              <a:tblGrid>
                <a:gridCol w="2162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16224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centerCrop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정 중앙에 표시한다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원본이미지는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안에 비율을 유지하면서 여백을 남기지 않고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6516216" y="1340768"/>
          <a:ext cx="140970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9" name="비트맵 이미지" r:id="rId3" imgW="1409897" imgH="1857143" progId="PBrush">
                  <p:embed/>
                </p:oleObj>
              </mc:Choice>
              <mc:Fallback>
                <p:oleObj name="비트맵 이미지" r:id="rId3" imgW="1409897" imgH="1857143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40768"/>
                        <a:ext cx="1409700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3" name="Object 3"/>
          <p:cNvGraphicFramePr>
            <a:graphicFrameLocks noChangeAspect="1"/>
          </p:cNvGraphicFramePr>
          <p:nvPr/>
        </p:nvGraphicFramePr>
        <p:xfrm>
          <a:off x="3419872" y="1340768"/>
          <a:ext cx="140970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0" name="비트맵 이미지" r:id="rId5" imgW="1409897" imgH="1857143" progId="PBrush">
                  <p:embed/>
                </p:oleObj>
              </mc:Choice>
              <mc:Fallback>
                <p:oleObj name="비트맵 이미지" r:id="rId5" imgW="1409897" imgH="1857143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340768"/>
                        <a:ext cx="1409700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2" name="Object 2"/>
          <p:cNvGraphicFramePr>
            <a:graphicFrameLocks noChangeAspect="1"/>
          </p:cNvGraphicFramePr>
          <p:nvPr/>
        </p:nvGraphicFramePr>
        <p:xfrm>
          <a:off x="6300192" y="3444602"/>
          <a:ext cx="17526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1" name="비트맵 이미지" r:id="rId6" imgW="1828571" imgH="1409897" progId="PBrush">
                  <p:embed/>
                </p:oleObj>
              </mc:Choice>
              <mc:Fallback>
                <p:oleObj name="비트맵 이미지" r:id="rId6" imgW="1828571" imgH="140989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3444602"/>
                        <a:ext cx="17526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1" name="Object 1"/>
          <p:cNvGraphicFramePr>
            <a:graphicFrameLocks noChangeAspect="1"/>
          </p:cNvGraphicFramePr>
          <p:nvPr/>
        </p:nvGraphicFramePr>
        <p:xfrm>
          <a:off x="3228231" y="3429000"/>
          <a:ext cx="18288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2" name="비트맵 이미지" r:id="rId8" imgW="1828571" imgH="1409897" progId="PBrush">
                  <p:embed/>
                </p:oleObj>
              </mc:Choice>
              <mc:Fallback>
                <p:oleObj name="비트맵 이미지" r:id="rId8" imgW="1828571" imgH="1409897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231" y="3429000"/>
                        <a:ext cx="18288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7" y="1268760"/>
          <a:ext cx="8429948" cy="3240360"/>
        </p:xfrm>
        <a:graphic>
          <a:graphicData uri="http://schemas.openxmlformats.org/drawingml/2006/table">
            <a:tbl>
              <a:tblPr/>
              <a:tblGrid>
                <a:gridCol w="2162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417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fitXY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안에 여백을 남기지 않고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6516216" y="1340768"/>
          <a:ext cx="1409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65" name="비트맵 이미지" r:id="rId3" imgW="1409897" imgH="1409897" progId="PBrush">
                  <p:embed/>
                </p:oleObj>
              </mc:Choice>
              <mc:Fallback>
                <p:oleObj name="비트맵 이미지" r:id="rId3" imgW="1409897" imgH="1409897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40768"/>
                        <a:ext cx="1409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19" name="Object 3"/>
          <p:cNvGraphicFramePr>
            <a:graphicFrameLocks noChangeAspect="1"/>
          </p:cNvGraphicFramePr>
          <p:nvPr/>
        </p:nvGraphicFramePr>
        <p:xfrm>
          <a:off x="3491880" y="1340768"/>
          <a:ext cx="1409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66" name="비트맵 이미지" r:id="rId5" imgW="1409897" imgH="1409897" progId="PBrush">
                  <p:embed/>
                </p:oleObj>
              </mc:Choice>
              <mc:Fallback>
                <p:oleObj name="비트맵 이미지" r:id="rId5" imgW="1409897" imgH="140989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340768"/>
                        <a:ext cx="1409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18" name="Object 2"/>
          <p:cNvGraphicFramePr>
            <a:graphicFrameLocks noChangeAspect="1"/>
          </p:cNvGraphicFramePr>
          <p:nvPr/>
        </p:nvGraphicFramePr>
        <p:xfrm>
          <a:off x="6516216" y="2963044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67" name="비트맵 이미지" r:id="rId6" imgW="1400000" imgH="1409897" progId="PBrush">
                  <p:embed/>
                </p:oleObj>
              </mc:Choice>
              <mc:Fallback>
                <p:oleObj name="비트맵 이미지" r:id="rId6" imgW="1400000" imgH="140989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963044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17" name="Object 1"/>
          <p:cNvGraphicFramePr>
            <a:graphicFrameLocks noChangeAspect="1"/>
          </p:cNvGraphicFramePr>
          <p:nvPr/>
        </p:nvGraphicFramePr>
        <p:xfrm>
          <a:off x="3497957" y="2963044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68" name="비트맵 이미지" r:id="rId8" imgW="1400000" imgH="1409897" progId="PBrush">
                  <p:embed/>
                </p:oleObj>
              </mc:Choice>
              <mc:Fallback>
                <p:oleObj name="비트맵 이미지" r:id="rId8" imgW="1400000" imgH="1409897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957" y="2963044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최상위 </a:t>
            </a:r>
            <a:r>
              <a:rPr lang="ko-KR" altLang="en-US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뷰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id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" name="그룹 17"/>
          <p:cNvGrpSpPr/>
          <p:nvPr/>
        </p:nvGrpSpPr>
        <p:grpSpPr>
          <a:xfrm>
            <a:off x="292710" y="457389"/>
            <a:ext cx="2335074" cy="144016"/>
            <a:chOff x="292710" y="457389"/>
            <a:chExt cx="233507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23224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908720"/>
            <a:ext cx="1634678" cy="9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302618" y="857250"/>
            <a:ext cx="1068982" cy="35093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2123728" y="836712"/>
          <a:ext cx="3936732" cy="2410460"/>
        </p:xfrm>
        <a:graphic>
          <a:graphicData uri="http://schemas.openxmlformats.org/drawingml/2006/table">
            <a:tbl>
              <a:tblPr/>
              <a:tblGrid>
                <a:gridCol w="3936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res/layout/view_id.xml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android:id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"@+id/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id_test_view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200" kern="0" dirty="0">
                          <a:latin typeface="Consolas"/>
                          <a:cs typeface="Times New Roman"/>
                        </a:rPr>
                        <a:t>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superdroid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/>
        </p:nvGraphicFramePr>
        <p:xfrm>
          <a:off x="1259632" y="3682836"/>
          <a:ext cx="5857240" cy="2410460"/>
        </p:xfrm>
        <a:graphic>
          <a:graphicData uri="http://schemas.openxmlformats.org/drawingml/2006/table">
            <a:tbl>
              <a:tblPr/>
              <a:tblGrid>
                <a:gridCol w="5857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src</a:t>
                      </a: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/MainActivity.java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public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class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MainActivity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extends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Activity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646464"/>
                          </a:solidFill>
                          <a:latin typeface="Consolas"/>
                          <a:cs typeface="Times New Roman"/>
                        </a:rPr>
                        <a:t>@Override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protected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b="1" kern="0" dirty="0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void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Bundle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{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b="1" kern="0" dirty="0" err="1">
                          <a:solidFill>
                            <a:srgbClr val="7F0055"/>
                          </a:solidFill>
                          <a:latin typeface="Consolas"/>
                          <a:cs typeface="Times New Roman"/>
                        </a:rPr>
                        <a:t>super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.onCreate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savedInstanceState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setContentView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R.layout.</a:t>
                      </a:r>
                      <a:r>
                        <a:rPr lang="en-US" sz="1000" i="1" kern="0" dirty="0" err="1">
                          <a:solidFill>
                            <a:srgbClr val="0000C0"/>
                          </a:solidFill>
                          <a:latin typeface="Consolas"/>
                          <a:cs typeface="Times New Roman"/>
                        </a:rPr>
                        <a:t>view_id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       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= (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)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findViewById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200" b="1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R.id.</a:t>
                      </a:r>
                      <a:r>
                        <a:rPr lang="en-US" sz="1200" b="1" i="1" kern="0" dirty="0" err="1">
                          <a:solidFill>
                            <a:srgbClr val="0000C0"/>
                          </a:solidFill>
                          <a:latin typeface="Consolas"/>
                          <a:cs typeface="Times New Roman"/>
                        </a:rPr>
                        <a:t>id_test_view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textView.setText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( </a:t>
                      </a:r>
                      <a:r>
                        <a:rPr lang="en-US" sz="1000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"Hello World!"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);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}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7" name="모서리가 둥근 직사각형 96"/>
          <p:cNvSpPr/>
          <p:nvPr/>
        </p:nvSpPr>
        <p:spPr>
          <a:xfrm>
            <a:off x="2483768" y="2214389"/>
            <a:ext cx="3345532" cy="15733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5004048" y="5348545"/>
            <a:ext cx="1728192" cy="17821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3682836"/>
            <a:ext cx="1428760" cy="96222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04" name="아래쪽 화살표 103"/>
          <p:cNvSpPr/>
          <p:nvPr/>
        </p:nvSpPr>
        <p:spPr>
          <a:xfrm rot="10800000">
            <a:off x="5508104" y="2420888"/>
            <a:ext cx="360040" cy="2880320"/>
          </a:xfrm>
          <a:prstGeom prst="down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84168" y="764704"/>
            <a:ext cx="2880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id: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뷰에 대한 유일한 이름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84168" y="2202850"/>
            <a:ext cx="2880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findViewById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함수의 인자로 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전달하면 해당 뷰를 참조할 수 있다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7" y="1268760"/>
          <a:ext cx="8420423" cy="3240360"/>
        </p:xfrm>
        <a:graphic>
          <a:graphicData uri="http://schemas.openxmlformats.org/drawingml/2006/table">
            <a:tbl>
              <a:tblPr/>
              <a:tblGrid>
                <a:gridCol w="2162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417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fitStart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안에 좌측 혹은 상단 정렬하여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1796" name="Object 4"/>
          <p:cNvGraphicFramePr>
            <a:graphicFrameLocks noChangeAspect="1"/>
          </p:cNvGraphicFramePr>
          <p:nvPr/>
        </p:nvGraphicFramePr>
        <p:xfrm>
          <a:off x="6516216" y="1369343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1" name="비트맵 이미지" r:id="rId3" imgW="1400000" imgH="1409897" progId="PBrush">
                  <p:embed/>
                </p:oleObj>
              </mc:Choice>
              <mc:Fallback>
                <p:oleObj name="비트맵 이미지" r:id="rId3" imgW="1400000" imgH="1409897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69343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3419872" y="1371228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2" name="비트맵 이미지" r:id="rId5" imgW="1400000" imgH="1409897" progId="PBrush">
                  <p:embed/>
                </p:oleObj>
              </mc:Choice>
              <mc:Fallback>
                <p:oleObj name="비트맵 이미지" r:id="rId5" imgW="1400000" imgH="140989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371228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4" name="Object 2"/>
          <p:cNvGraphicFramePr>
            <a:graphicFrameLocks noChangeAspect="1"/>
          </p:cNvGraphicFramePr>
          <p:nvPr/>
        </p:nvGraphicFramePr>
        <p:xfrm>
          <a:off x="6516216" y="2972569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3" name="비트맵 이미지" r:id="rId6" imgW="1400000" imgH="1409897" progId="PBrush">
                  <p:embed/>
                </p:oleObj>
              </mc:Choice>
              <mc:Fallback>
                <p:oleObj name="비트맵 이미지" r:id="rId6" imgW="1400000" imgH="140989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972569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3" name="Object 1"/>
          <p:cNvGraphicFramePr>
            <a:graphicFrameLocks noChangeAspect="1"/>
          </p:cNvGraphicFramePr>
          <p:nvPr/>
        </p:nvGraphicFramePr>
        <p:xfrm>
          <a:off x="3419872" y="2972569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44" name="비트맵 이미지" r:id="rId8" imgW="1400000" imgH="1409897" progId="PBrush">
                  <p:embed/>
                </p:oleObj>
              </mc:Choice>
              <mc:Fallback>
                <p:oleObj name="비트맵 이미지" r:id="rId8" imgW="1400000" imgH="1409897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972569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1268760"/>
          <a:ext cx="8439472" cy="3240360"/>
        </p:xfrm>
        <a:graphic>
          <a:graphicData uri="http://schemas.openxmlformats.org/drawingml/2006/table">
            <a:tbl>
              <a:tblPr/>
              <a:tblGrid>
                <a:gridCol w="2162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417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fitCenter</a:t>
                      </a:r>
                      <a:endParaRPr lang="ko-KR" sz="18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안에 중앙 정렬하여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0772" name="Object 4"/>
          <p:cNvGraphicFramePr>
            <a:graphicFrameLocks noChangeAspect="1"/>
          </p:cNvGraphicFramePr>
          <p:nvPr/>
        </p:nvGraphicFramePr>
        <p:xfrm>
          <a:off x="6516216" y="1340768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4" name="비트맵 이미지" r:id="rId3" imgW="1400000" imgH="1409897" progId="PBrush">
                  <p:embed/>
                </p:oleObj>
              </mc:Choice>
              <mc:Fallback>
                <p:oleObj name="비트맵 이미지" r:id="rId3" imgW="1400000" imgH="1409897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40768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3419872" y="1340768"/>
          <a:ext cx="140017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5" name="비트맵 이미지" r:id="rId5" imgW="1400000" imgH="1409897" progId="PBrush">
                  <p:embed/>
                </p:oleObj>
              </mc:Choice>
              <mc:Fallback>
                <p:oleObj name="비트맵 이미지" r:id="rId5" imgW="1400000" imgH="140989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340768"/>
                        <a:ext cx="140017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0" name="Object 2"/>
          <p:cNvGraphicFramePr>
            <a:graphicFrameLocks noChangeAspect="1"/>
          </p:cNvGraphicFramePr>
          <p:nvPr/>
        </p:nvGraphicFramePr>
        <p:xfrm>
          <a:off x="6516216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6" name="비트맵 이미지" r:id="rId6" imgW="1400000" imgH="1400000" progId="PBrush">
                  <p:embed/>
                </p:oleObj>
              </mc:Choice>
              <mc:Fallback>
                <p:oleObj name="비트맵 이미지" r:id="rId6" imgW="1400000" imgH="1400000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69" name="Object 1"/>
          <p:cNvGraphicFramePr>
            <a:graphicFrameLocks noChangeAspect="1"/>
          </p:cNvGraphicFramePr>
          <p:nvPr/>
        </p:nvGraphicFramePr>
        <p:xfrm>
          <a:off x="3419872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7" name="비트맵 이미지" r:id="rId8" imgW="1400000" imgH="1400000" progId="PBrush">
                  <p:embed/>
                </p:oleObj>
              </mc:Choice>
              <mc:Fallback>
                <p:oleObj name="비트맵 이미지" r:id="rId8" imgW="1400000" imgH="1400000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15"/>
          <p:cNvGrpSpPr/>
          <p:nvPr/>
        </p:nvGrpSpPr>
        <p:grpSpPr>
          <a:xfrm>
            <a:off x="539552" y="3284984"/>
            <a:ext cx="8604448" cy="3024336"/>
            <a:chOff x="539552" y="3284984"/>
            <a:chExt cx="8604448" cy="3024336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9552" y="3284984"/>
              <a:ext cx="2481712" cy="3024336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3167336" y="5877272"/>
              <a:ext cx="5976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fitCenter</a:t>
              </a:r>
              <a:r>
                <a:rPr lang="en-US" altLang="ko-KR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속성은 </a:t>
              </a:r>
              <a:r>
                <a:rPr lang="ko-KR" altLang="en-US" b="1" dirty="0" err="1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이미지뷰의</a:t>
              </a:r>
              <a:r>
                <a:rPr lang="ko-KR" altLang="en-US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 기본 속성 값이다</a:t>
              </a:r>
              <a:r>
                <a:rPr lang="en-US" altLang="ko-KR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23528" y="1268760"/>
          <a:ext cx="8429947" cy="3240360"/>
        </p:xfrm>
        <a:graphic>
          <a:graphicData uri="http://schemas.openxmlformats.org/drawingml/2006/table">
            <a:tbl>
              <a:tblPr/>
              <a:tblGrid>
                <a:gridCol w="2162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4176">
                <a:tc row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solidFill>
                            <a:srgbClr val="00206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fitEnd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원본이미지를 </a:t>
                      </a:r>
                      <a:r>
                        <a:rPr lang="ko-KR" sz="1200" kern="100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이미지뷰</a:t>
                      </a:r>
                      <a:r>
                        <a:rPr lang="ko-KR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 내에 우측 혹은 하단 정렬하여 맞춘다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kern="100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0070C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비율 유지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• 이미지 크기 변경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6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9748" name="Object 4"/>
          <p:cNvGraphicFramePr>
            <a:graphicFrameLocks noChangeAspect="1"/>
          </p:cNvGraphicFramePr>
          <p:nvPr/>
        </p:nvGraphicFramePr>
        <p:xfrm>
          <a:off x="6516216" y="1340768"/>
          <a:ext cx="1409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3" name="비트맵 이미지" r:id="rId3" imgW="1409897" imgH="1409897" progId="PBrush">
                  <p:embed/>
                </p:oleObj>
              </mc:Choice>
              <mc:Fallback>
                <p:oleObj name="비트맵 이미지" r:id="rId3" imgW="1409897" imgH="1409897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1340768"/>
                        <a:ext cx="1409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7" name="Object 3"/>
          <p:cNvGraphicFramePr>
            <a:graphicFrameLocks noChangeAspect="1"/>
          </p:cNvGraphicFramePr>
          <p:nvPr/>
        </p:nvGraphicFramePr>
        <p:xfrm>
          <a:off x="3419872" y="1340768"/>
          <a:ext cx="14097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4" name="비트맵 이미지" r:id="rId5" imgW="1409897" imgH="1409897" progId="PBrush">
                  <p:embed/>
                </p:oleObj>
              </mc:Choice>
              <mc:Fallback>
                <p:oleObj name="비트맵 이미지" r:id="rId5" imgW="1409897" imgH="1409897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340768"/>
                        <a:ext cx="1409700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6" name="Object 2"/>
          <p:cNvGraphicFramePr>
            <a:graphicFrameLocks noChangeAspect="1"/>
          </p:cNvGraphicFramePr>
          <p:nvPr/>
        </p:nvGraphicFramePr>
        <p:xfrm>
          <a:off x="3419872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5" name="비트맵 이미지" r:id="rId6" imgW="1400000" imgH="1400000" progId="PBrush">
                  <p:embed/>
                </p:oleObj>
              </mc:Choice>
              <mc:Fallback>
                <p:oleObj name="비트맵 이미지" r:id="rId6" imgW="1400000" imgH="1400000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45" name="Object 1"/>
          <p:cNvGraphicFramePr>
            <a:graphicFrameLocks noChangeAspect="1"/>
          </p:cNvGraphicFramePr>
          <p:nvPr/>
        </p:nvGraphicFramePr>
        <p:xfrm>
          <a:off x="6516216" y="2996952"/>
          <a:ext cx="14001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96" name="비트맵 이미지" r:id="rId8" imgW="1400000" imgH="1400000" progId="PBrush">
                  <p:embed/>
                </p:oleObj>
              </mc:Choice>
              <mc:Fallback>
                <p:oleObj name="비트맵 이미지" r:id="rId8" imgW="1400000" imgH="1400000" progId="PBrush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996952"/>
                        <a:ext cx="1400175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23528" y="692696"/>
          <a:ext cx="8424937" cy="572115"/>
        </p:xfrm>
        <a:graphic>
          <a:graphicData uri="http://schemas.openxmlformats.org/drawingml/2006/table">
            <a:tbl>
              <a:tblPr/>
              <a:tblGrid>
                <a:gridCol w="2161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속성값 및 의미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작을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뷰</a:t>
                      </a: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영역보다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이미지가 클 때</a:t>
                      </a:r>
                      <a:endParaRPr lang="ko-KR" sz="1200" b="1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6731" marR="56731" marT="57600" marB="576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323528" y="4667071"/>
            <a:ext cx="6170279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■ </a:t>
            </a:r>
            <a:r>
              <a:rPr kumimoji="1" lang="ko-K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속성값들을 쉽게 정리하면 아래와 같다</a:t>
            </a:r>
            <a:r>
              <a:rPr kumimoji="1" lang="ko-KR" altLang="ko-K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 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fit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로 시작하는 속성값은 모두 </a:t>
            </a:r>
            <a:r>
              <a:rPr kumimoji="1" 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원본이미지를 </a:t>
            </a:r>
            <a:r>
              <a:rPr kumimoji="1" lang="ko-KR" sz="12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이미지뷰</a:t>
            </a:r>
            <a:r>
              <a:rPr kumimoji="1" 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크기만큼 축소하거나 확대한다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  <a:endParaRPr kumimoji="1" lang="ko-KR" altLang="ko-KR" sz="12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이미지 비율을 깨는 속성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값은 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fitXY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뿐이다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matrix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와 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center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속성값은 </a:t>
            </a:r>
            <a:r>
              <a:rPr kumimoji="1" 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원본이미지의 크기를 변경하지 않는다</a:t>
            </a:r>
            <a:r>
              <a:rPr kumimoji="1" lang="ko-KR" altLang="ko-KR" sz="12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.</a:t>
            </a:r>
            <a:endParaRPr kumimoji="1" lang="ko-KR" altLang="ko-KR" sz="2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ransition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scaleType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775234" cy="144016"/>
            <a:chOff x="292710" y="457389"/>
            <a:chExt cx="377523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67240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51520" y="908720"/>
          <a:ext cx="3816424" cy="2105660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res/layout/imageview_scale_type.xml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"horizontal"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android:scaleType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"center"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9403" y="908720"/>
            <a:ext cx="1225005" cy="15382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5" name="모서리가 둥근 직사각형 14"/>
          <p:cNvSpPr/>
          <p:nvPr/>
        </p:nvSpPr>
        <p:spPr>
          <a:xfrm>
            <a:off x="827584" y="2420888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283968" y="941125"/>
            <a:ext cx="2520280" cy="3640003"/>
            <a:chOff x="4211960" y="941125"/>
            <a:chExt cx="2520280" cy="364000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11960" y="1229157"/>
              <a:ext cx="2520280" cy="3351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/>
            <p:cNvSpPr/>
            <p:nvPr/>
          </p:nvSpPr>
          <p:spPr>
            <a:xfrm>
              <a:off x="4283968" y="941125"/>
              <a:ext cx="23762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원본 이미지 크기</a:t>
              </a:r>
            </a:p>
          </p:txBody>
        </p:sp>
      </p:grp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ImageView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cropToPadding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4351298" cy="144016"/>
            <a:chOff x="292710" y="457389"/>
            <a:chExt cx="4351298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424847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79512" y="836712"/>
          <a:ext cx="3744416" cy="2776220"/>
        </p:xfrm>
        <a:graphic>
          <a:graphicData uri="http://schemas.openxmlformats.org/drawingml/2006/table">
            <a:tbl>
              <a:tblPr/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res/layout/imageview_crop_to_padding.xml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"horizontal"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ImageView</a:t>
                      </a: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android:src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"@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drawable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sori_big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"#3F48CC"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android:padding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"20dp"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android:scaleType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"center"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ea typeface="맑은 고딕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android:cropToPadding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"false"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    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ea typeface="맑은 고딕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652120" y="6021288"/>
            <a:ext cx="3223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이 속성은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 API 1</a:t>
            </a:r>
            <a:r>
              <a:rPr lang="en-US" altLang="ko-KR" sz="16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6</a:t>
            </a:r>
            <a:r>
              <a:rPr lang="ko-KR" altLang="ko-KR" sz="1600" b="1" kern="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부터 지원된다</a:t>
            </a:r>
            <a:r>
              <a:rPr lang="x-none" altLang="ko-KR" sz="1600" b="1" kern="1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Times New Roman"/>
              </a:rPr>
              <a:t>. 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30514" y="836712"/>
            <a:ext cx="2324106" cy="3071821"/>
            <a:chOff x="6530514" y="836712"/>
            <a:chExt cx="2324106" cy="3071821"/>
          </a:xfrm>
        </p:grpSpPr>
        <p:pic>
          <p:nvPicPr>
            <p:cNvPr id="2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0514" y="836712"/>
              <a:ext cx="2324106" cy="2829675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29" name="직사각형 28"/>
            <p:cNvSpPr/>
            <p:nvPr/>
          </p:nvSpPr>
          <p:spPr>
            <a:xfrm>
              <a:off x="6717520" y="3662312"/>
              <a:ext cx="19704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android:cropToPadding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035266" y="836712"/>
            <a:ext cx="2324106" cy="3071821"/>
            <a:chOff x="4035266" y="836712"/>
            <a:chExt cx="2324106" cy="3071821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5266" y="836712"/>
              <a:ext cx="2324106" cy="2829675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/>
          </p:spPr>
        </p:pic>
        <p:sp>
          <p:nvSpPr>
            <p:cNvPr id="30" name="직사각형 29"/>
            <p:cNvSpPr/>
            <p:nvPr/>
          </p:nvSpPr>
          <p:spPr>
            <a:xfrm>
              <a:off x="4207995" y="3662312"/>
              <a:ext cx="19992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android:cropToPadding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=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en-US" altLang="ko-KR" sz="1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false</a:t>
              </a:r>
              <a:r>
                <a:rPr kumimoji="0" lang="en-US" altLang="ko-KR" sz="10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"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516216" y="1337559"/>
            <a:ext cx="2295541" cy="2256647"/>
            <a:chOff x="6516216" y="1337559"/>
            <a:chExt cx="2295541" cy="2256647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6525741" y="1570129"/>
              <a:ext cx="2286016" cy="1588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>
            <a:xfrm>
              <a:off x="6525741" y="3379892"/>
              <a:ext cx="2286016" cy="1588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>
            <a:xfrm rot="5400000">
              <a:off x="5637529" y="2444054"/>
              <a:ext cx="2214578" cy="1588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34" name="직선 연결선 33"/>
            <p:cNvCxnSpPr/>
            <p:nvPr/>
          </p:nvCxnSpPr>
          <p:spPr>
            <a:xfrm rot="5400000">
              <a:off x="7462373" y="2444054"/>
              <a:ext cx="2214578" cy="1588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35" name="직선 화살표 연결선 34"/>
            <p:cNvCxnSpPr/>
            <p:nvPr/>
          </p:nvCxnSpPr>
          <p:spPr>
            <a:xfrm rot="5400000">
              <a:off x="7604455" y="1443922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36" name="직선 화살표 연결선 35"/>
            <p:cNvCxnSpPr/>
            <p:nvPr/>
          </p:nvCxnSpPr>
          <p:spPr>
            <a:xfrm rot="5400000">
              <a:off x="7604455" y="3486255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37" name="직선 화살표 연결선 36"/>
            <p:cNvCxnSpPr/>
            <p:nvPr/>
          </p:nvCxnSpPr>
          <p:spPr>
            <a:xfrm>
              <a:off x="8568868" y="2479773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38" name="직선 화살표 연결선 37"/>
            <p:cNvCxnSpPr/>
            <p:nvPr/>
          </p:nvCxnSpPr>
          <p:spPr>
            <a:xfrm>
              <a:off x="6516216" y="2479773"/>
              <a:ext cx="214314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headEnd type="arrow"/>
              <a:tailEnd type="arrow"/>
            </a:ln>
            <a:effectLst/>
          </p:spPr>
        </p:cxnSp>
      </p:grpSp>
      <p:sp>
        <p:nvSpPr>
          <p:cNvPr id="41" name="모서리가 둥근 직사각형 40"/>
          <p:cNvSpPr/>
          <p:nvPr/>
        </p:nvSpPr>
        <p:spPr>
          <a:xfrm>
            <a:off x="755576" y="2636912"/>
            <a:ext cx="2736304" cy="57606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최상위 </a:t>
            </a:r>
            <a:r>
              <a:rPr lang="ko-KR" altLang="en-US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뷰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background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487202" cy="144016"/>
            <a:chOff x="292710" y="457389"/>
            <a:chExt cx="3487202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3384376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251520" y="908720"/>
          <a:ext cx="5400600" cy="2410460"/>
        </p:xfrm>
        <a:graphic>
          <a:graphicData uri="http://schemas.openxmlformats.org/drawingml/2006/table">
            <a:tbl>
              <a:tblPr/>
              <a:tblGrid>
                <a:gridCol w="54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res/layout/view_background.xml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"http://schemas.android.com/apk/res/android"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superdroid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"@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drawable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/</a:t>
                      </a:r>
                      <a:r>
                        <a:rPr lang="en-US" sz="1200" b="1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ic_launcher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002213"/>
            <a:ext cx="856116" cy="935612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4567238" y="2978307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원본 이미지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908720"/>
            <a:ext cx="1479485" cy="142876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sp>
        <p:nvSpPr>
          <p:cNvPr id="27" name="모서리가 둥근 직사각형 26"/>
          <p:cNvSpPr/>
          <p:nvPr/>
        </p:nvSpPr>
        <p:spPr>
          <a:xfrm>
            <a:off x="846633" y="2747019"/>
            <a:ext cx="3792041" cy="17715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3648" y="3717032"/>
            <a:ext cx="5472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Background: 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뷰 영역 내에 배경 이미지나 특정 색상을 설정함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최상위 </a:t>
            </a:r>
            <a:r>
              <a:rPr lang="ko-KR" altLang="en-US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뷰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속성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padding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3055154" cy="144016"/>
            <a:chOff x="292710" y="457389"/>
            <a:chExt cx="3055154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952328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51520" y="746884"/>
          <a:ext cx="3816424" cy="2898140"/>
        </p:xfrm>
        <a:graphic>
          <a:graphicData uri="http://schemas.openxmlformats.org/drawingml/2006/table">
            <a:tbl>
              <a:tblPr/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244061"/>
                          </a:solidFill>
                          <a:latin typeface="Consolas"/>
                          <a:cs typeface="Times New Roman"/>
                        </a:rPr>
                        <a:t>res/layout/view_padding.xml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xmlns:android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“..."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match_parent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"150dp"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"#0F0"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android:orientation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"vertical"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000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    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TextView</a:t>
                      </a: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android:layout_width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wrap_content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android:layout_height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android:text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r>
                        <a:rPr lang="en-US" sz="1000" i="1" kern="0" dirty="0" err="1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superdroid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android:layout_marginLeft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"100dp"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200" b="1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android:paddingLeft</a:t>
                      </a:r>
                      <a:r>
                        <a:rPr lang="en-US" sz="1200" b="1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200" b="1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"100dp"</a:t>
                      </a:r>
                      <a:r>
                        <a:rPr lang="en-US" sz="1200" b="1" kern="0" dirty="0">
                          <a:latin typeface="Consolas"/>
                          <a:cs typeface="Times New Roman"/>
                        </a:rPr>
                        <a:t> 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latin typeface="Consolas"/>
                          <a:cs typeface="Times New Roman"/>
                        </a:rPr>
                        <a:t>        </a:t>
                      </a:r>
                      <a:r>
                        <a:rPr lang="en-US" sz="1000" kern="0" dirty="0" err="1">
                          <a:solidFill>
                            <a:srgbClr val="7F007F"/>
                          </a:solidFill>
                          <a:latin typeface="Consolas"/>
                          <a:cs typeface="Times New Roman"/>
                        </a:rPr>
                        <a:t>android:background</a:t>
                      </a:r>
                      <a:r>
                        <a:rPr lang="en-US" sz="1000" kern="0" dirty="0">
                          <a:solidFill>
                            <a:srgbClr val="000000"/>
                          </a:solidFill>
                          <a:latin typeface="Consolas"/>
                          <a:cs typeface="Times New Roman"/>
                        </a:rPr>
                        <a:t>=</a:t>
                      </a:r>
                      <a:r>
                        <a:rPr lang="en-US" sz="1000" i="1" kern="0" dirty="0">
                          <a:solidFill>
                            <a:srgbClr val="2A00FF"/>
                          </a:solidFill>
                          <a:latin typeface="Consolas"/>
                          <a:cs typeface="Times New Roman"/>
                        </a:rPr>
                        <a:t>"#FF0"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/&gt;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endParaRPr lang="en-US" sz="1000" kern="0" dirty="0">
                        <a:solidFill>
                          <a:srgbClr val="008080"/>
                        </a:solidFill>
                        <a:latin typeface="Consolas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&lt;/</a:t>
                      </a:r>
                      <a:r>
                        <a:rPr lang="en-US" sz="1000" kern="0" dirty="0" err="1">
                          <a:solidFill>
                            <a:srgbClr val="3F7F7F"/>
                          </a:solidFill>
                          <a:latin typeface="Consolas"/>
                          <a:cs typeface="Times New Roman"/>
                        </a:rPr>
                        <a:t>LinearLayout</a:t>
                      </a:r>
                      <a:r>
                        <a:rPr lang="en-US" sz="1000" kern="0" dirty="0">
                          <a:solidFill>
                            <a:srgbClr val="008080"/>
                          </a:solidFill>
                          <a:latin typeface="Consolas"/>
                          <a:cs typeface="Times New Roman"/>
                        </a:rPr>
                        <a:t>&gt;</a:t>
                      </a:r>
                      <a:endParaRPr lang="ko-KR" sz="1000" kern="100" dirty="0">
                        <a:latin typeface="맑은 고딕"/>
                        <a:cs typeface="Times New Roman"/>
                      </a:endParaRPr>
                    </a:p>
                  </a:txBody>
                  <a:tcPr marL="107950" marR="107950" marT="107950" marB="10795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746884"/>
            <a:ext cx="3643338" cy="2736379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</p:pic>
      <p:grpSp>
        <p:nvGrpSpPr>
          <p:cNvPr id="34" name="그룹 33"/>
          <p:cNvGrpSpPr/>
          <p:nvPr/>
        </p:nvGrpSpPr>
        <p:grpSpPr>
          <a:xfrm>
            <a:off x="6283662" y="3004325"/>
            <a:ext cx="1428760" cy="246221"/>
            <a:chOff x="2071670" y="2686045"/>
            <a:chExt cx="1071570" cy="246221"/>
          </a:xfrm>
        </p:grpSpPr>
        <p:sp>
          <p:nvSpPr>
            <p:cNvPr id="35" name="모서리가 둥근 직사각형 34"/>
            <p:cNvSpPr/>
            <p:nvPr/>
          </p:nvSpPr>
          <p:spPr bwMode="auto">
            <a:xfrm>
              <a:off x="2071670" y="2696381"/>
              <a:ext cx="1071570" cy="23255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85958" y="2686045"/>
              <a:ext cx="10409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부모 뷰그룹 영역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140786" y="2396151"/>
            <a:ext cx="1071570" cy="246221"/>
            <a:chOff x="2071670" y="2686045"/>
            <a:chExt cx="1071570" cy="246221"/>
          </a:xfrm>
        </p:grpSpPr>
        <p:sp>
          <p:nvSpPr>
            <p:cNvPr id="38" name="모서리가 둥근 직사각형 37"/>
            <p:cNvSpPr/>
            <p:nvPr/>
          </p:nvSpPr>
          <p:spPr bwMode="auto">
            <a:xfrm>
              <a:off x="2071670" y="2696381"/>
              <a:ext cx="1071570" cy="232553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8548" y="2686045"/>
              <a:ext cx="9357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자식 </a:t>
              </a:r>
              <a:r>
                <a:rPr kumimoji="0" lang="ko-KR" alt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뷰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영역</a:t>
              </a:r>
              <a:endPara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1" name="왼쪽/오른쪽 화살표 40"/>
          <p:cNvSpPr/>
          <p:nvPr/>
        </p:nvSpPr>
        <p:spPr bwMode="auto">
          <a:xfrm>
            <a:off x="4321498" y="1366014"/>
            <a:ext cx="1143008" cy="285752"/>
          </a:xfrm>
          <a:prstGeom prst="leftRigh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45337" y="1388927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Margin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69269" y="1366014"/>
            <a:ext cx="1143008" cy="285752"/>
            <a:chOff x="5469269" y="1366014"/>
            <a:chExt cx="1143008" cy="285752"/>
          </a:xfrm>
        </p:grpSpPr>
        <p:sp>
          <p:nvSpPr>
            <p:cNvPr id="40" name="왼쪽/오른쪽 화살표 39"/>
            <p:cNvSpPr/>
            <p:nvPr/>
          </p:nvSpPr>
          <p:spPr bwMode="auto">
            <a:xfrm>
              <a:off x="5469269" y="1366014"/>
              <a:ext cx="1143008" cy="285752"/>
            </a:xfrm>
            <a:prstGeom prst="leftRightArrow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50245" y="1384165"/>
              <a:ext cx="7858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Padding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323528" y="1106924"/>
            <a:ext cx="2880320" cy="1080120"/>
          </a:xfrm>
          <a:prstGeom prst="roundRect">
            <a:avLst>
              <a:gd name="adj" fmla="val 3342"/>
            </a:avLst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39552" y="2240002"/>
            <a:ext cx="3384376" cy="1080120"/>
          </a:xfrm>
          <a:prstGeom prst="roundRect">
            <a:avLst>
              <a:gd name="adj" fmla="val 3342"/>
            </a:avLst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46634" y="2725009"/>
            <a:ext cx="2915741" cy="17601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46634" y="2926174"/>
            <a:ext cx="2915741" cy="17601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403648" y="3717032"/>
            <a:ext cx="71287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 Margin: </a:t>
            </a:r>
            <a:r>
              <a:rPr lang="en-US" altLang="ko-KR" sz="14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LayoutParams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의 속성이며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뷰 그룹이 자식 뷰를 배치할 때 주는 여백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즉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자식 뷰 밖의 여백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 Padding: </a:t>
            </a:r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자식 뷰 내의 여백</a:t>
            </a:r>
            <a:r>
              <a:rPr lang="en-US" altLang="ko-KR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7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160" y="40466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+mn-ea"/>
              </a:rPr>
              <a:t>TextView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404664"/>
            <a:ext cx="144016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962725"/>
            <a:ext cx="777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텍스트 내용과 글꼴에 관련된 속성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184" y="1538789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singleLine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124145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ellipsize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9552" y="213343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39552" y="154808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9552" y="972017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83568" y="3276273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gravity 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552" y="3285565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3568" y="3852337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lines,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minLines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maxLines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552" y="3861629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3568" y="4428401"/>
            <a:ext cx="7704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lineSpacingExtra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lineSpacingMultiplier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9552" y="4437693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2700209"/>
            <a:ext cx="8100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TextView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속성 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– </a:t>
            </a:r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ellipsize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속성값 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marquee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와 </a:t>
            </a:r>
            <a:r>
              <a:rPr lang="en-US" altLang="ko-KR" sz="1600" dirty="0" err="1">
                <a:solidFill>
                  <a:schemeClr val="bg1"/>
                </a:solidFill>
                <a:latin typeface="HY견명조"/>
              </a:rPr>
              <a:t>margueeRepeatLimit</a:t>
            </a:r>
            <a:r>
              <a:rPr lang="en-US" altLang="ko-KR" sz="1600" dirty="0">
                <a:solidFill>
                  <a:schemeClr val="bg1"/>
                </a:solidFill>
                <a:latin typeface="HY견명조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Y견명조"/>
              </a:rPr>
              <a:t>속성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9552" y="2709501"/>
            <a:ext cx="144016" cy="2160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536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TextView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속성 </a:t>
            </a:r>
            <a:r>
              <a:rPr lang="en-US" altLang="ko-KR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n-ea"/>
              </a:rPr>
              <a:t>텍스트 내용과 글꼴에 관련된 속성</a:t>
            </a:r>
            <a:endParaRPr lang="ko-KR" altLang="en-US" baseline="0" dirty="0">
              <a:solidFill>
                <a:schemeClr val="bg2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292710" y="457389"/>
            <a:ext cx="2263066" cy="144016"/>
            <a:chOff x="292710" y="457389"/>
            <a:chExt cx="2263066" cy="144016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95536" y="531262"/>
              <a:ext cx="216024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  <a:lumOff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292710" y="457389"/>
              <a:ext cx="72008" cy="14401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4718" y="457389"/>
              <a:ext cx="72008" cy="1440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942" y="702221"/>
            <a:ext cx="1634678" cy="9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모서리가 둥근 직사각형 91"/>
          <p:cNvSpPr/>
          <p:nvPr/>
        </p:nvSpPr>
        <p:spPr>
          <a:xfrm>
            <a:off x="687637" y="999355"/>
            <a:ext cx="682227" cy="28957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23728" y="836712"/>
            <a:ext cx="65527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문자열을 입력하면 화면에 출력된다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텍스트뷰의 가장 핵심적인 기능이라 볼 수 있다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772816"/>
            <a:ext cx="85689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■ </a:t>
            </a:r>
            <a:r>
              <a:rPr lang="en-US" altLang="ko-KR" sz="14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출력되는 텍스트의 색상을 지정할 수 있다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속성값은 빨강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(R),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초록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(G),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파랑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(B)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조합으로 모든 색상을 표현한다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그뿐만 아니라 투명도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(A)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를 뜻하는 </a:t>
            </a:r>
            <a:r>
              <a:rPr lang="ko-KR" altLang="en-US" sz="12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알파값도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지정할 수 있다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16</a:t>
            </a:r>
            <a:r>
              <a:rPr lang="ko-KR" altLang="en-US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진수의 수로 표현이 가능하며 다음 형식도 사용할 수 있다</a:t>
            </a:r>
            <a:r>
              <a:rPr lang="en-US" altLang="ko-KR" sz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57286" y="2708920"/>
            <a:ext cx="5287634" cy="3729177"/>
            <a:chOff x="757286" y="2708920"/>
            <a:chExt cx="5287634" cy="3729177"/>
          </a:xfrm>
        </p:grpSpPr>
        <p:sp>
          <p:nvSpPr>
            <p:cNvPr id="30" name="TextBox 29"/>
            <p:cNvSpPr txBox="1"/>
            <p:nvPr/>
          </p:nvSpPr>
          <p:spPr>
            <a:xfrm>
              <a:off x="971600" y="3666189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Alpha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투명도             빨강            초록 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0~F      0~F     0~F      0~F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71600" y="2708920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빨강               초록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0~F      0~F      0~F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V="1">
              <a:off x="757286" y="3566176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971600" y="5637878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Alpha 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투명도              빨강            초록 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00~FF   00~FF  00~FF   00~FF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1600" y="4671084"/>
              <a:ext cx="396044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Red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Green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Blue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빨강             초록             파랑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00~FF  00~FF   00~FF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00624" y="3810205"/>
              <a:ext cx="990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#ARGB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00624" y="2923234"/>
              <a:ext cx="8219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#RGB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400624" y="5781894"/>
              <a:ext cx="16442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#AARRGGBB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00624" y="4772808"/>
              <a:ext cx="1307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#RRGGBB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57286" y="3047060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 flipV="1">
              <a:off x="757286" y="4566308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>
            <a:xfrm flipV="1">
              <a:off x="757286" y="5566440"/>
              <a:ext cx="5143536" cy="684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ash"/>
            </a:ln>
            <a:effectLst/>
          </p:spPr>
        </p:cxnSp>
        <p:sp>
          <p:nvSpPr>
            <p:cNvPr id="42" name="모서리가 둥근 직사각형 41"/>
            <p:cNvSpPr/>
            <p:nvPr/>
          </p:nvSpPr>
          <p:spPr>
            <a:xfrm>
              <a:off x="757286" y="3942416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57286" y="4923498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57286" y="5871242"/>
              <a:ext cx="216024" cy="216024"/>
            </a:xfrm>
            <a:prstGeom prst="roundRect">
              <a:avLst>
                <a:gd name="adj" fmla="val 50000"/>
              </a:avLst>
            </a:prstGeom>
            <a:solidFill>
              <a:sysClr val="windowText" lastClr="000000"/>
            </a:soli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테크닉">
  <a:themeElements>
    <a:clrScheme name="테크닉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테크닉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2915</TotalTime>
  <Words>6524</Words>
  <Application>Microsoft Office PowerPoint</Application>
  <PresentationFormat>화면 슬라이드 쇼(4:3)</PresentationFormat>
  <Paragraphs>1057</Paragraphs>
  <Slides>54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Arial Unicode MS</vt:lpstr>
      <vt:lpstr>HY견명조</vt:lpstr>
      <vt:lpstr>굴림</vt:lpstr>
      <vt:lpstr>맑은 고딕</vt:lpstr>
      <vt:lpstr>Arial</vt:lpstr>
      <vt:lpstr>Consolas</vt:lpstr>
      <vt:lpstr>Georgia</vt:lpstr>
      <vt:lpstr>Times New Roman</vt:lpstr>
      <vt:lpstr>Wingdings</vt:lpstr>
      <vt:lpstr>Wingdings 2</vt:lpstr>
      <vt:lpstr>테크닉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안드로이드다. 박성근의 안드로이드 앱프로그래밍</dc:title>
  <dc:creator>pmystory</dc:creator>
  <cp:lastModifiedBy>안우현</cp:lastModifiedBy>
  <cp:revision>690</cp:revision>
  <dcterms:created xsi:type="dcterms:W3CDTF">2014-05-30T04:53:52Z</dcterms:created>
  <dcterms:modified xsi:type="dcterms:W3CDTF">2018-09-12T11:56:51Z</dcterms:modified>
</cp:coreProperties>
</file>